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56" r:id="rId3"/>
    <p:sldId id="312" r:id="rId4"/>
    <p:sldId id="311" r:id="rId5"/>
    <p:sldId id="310" r:id="rId6"/>
    <p:sldId id="313" r:id="rId7"/>
    <p:sldId id="316" r:id="rId8"/>
    <p:sldId id="319" r:id="rId9"/>
    <p:sldId id="315" r:id="rId10"/>
    <p:sldId id="320" r:id="rId11"/>
    <p:sldId id="321" r:id="rId12"/>
    <p:sldId id="322" r:id="rId13"/>
    <p:sldId id="276" r:id="rId14"/>
    <p:sldId id="293" r:id="rId15"/>
    <p:sldId id="323" r:id="rId16"/>
    <p:sldId id="325" r:id="rId17"/>
    <p:sldId id="327" r:id="rId18"/>
    <p:sldId id="326" r:id="rId19"/>
    <p:sldId id="328" r:id="rId20"/>
    <p:sldId id="329" r:id="rId21"/>
    <p:sldId id="291" r:id="rId22"/>
    <p:sldId id="292" r:id="rId23"/>
    <p:sldId id="288" r:id="rId24"/>
    <p:sldId id="324" r:id="rId25"/>
    <p:sldId id="330" r:id="rId26"/>
    <p:sldId id="277" r:id="rId27"/>
    <p:sldId id="289" r:id="rId28"/>
    <p:sldId id="332" r:id="rId29"/>
    <p:sldId id="333" r:id="rId30"/>
    <p:sldId id="334" r:id="rId31"/>
    <p:sldId id="278" r:id="rId3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05" autoAdjust="0"/>
    <p:restoredTop sz="94660"/>
  </p:normalViewPr>
  <p:slideViewPr>
    <p:cSldViewPr>
      <p:cViewPr varScale="1">
        <p:scale>
          <a:sx n="70" d="100"/>
          <a:sy n="70" d="100"/>
        </p:scale>
        <p:origin x="142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4156B-11A5-4C30-88B5-6E6CA381AEBD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B312D-C5A4-4512-9AB2-6AA3BD5D2D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275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>
            <a:lvl1pPr>
              <a:defRPr sz="12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457200"/>
          </a:xfrm>
        </p:spPr>
        <p:txBody>
          <a:bodyPr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Franklin Gothic Heavy" pitchFamily="34" charset="0"/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2087B2-F3E2-4747-AEF6-70370711DD19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768717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162DC-AE25-4D2C-8186-8FA5C0F67F0D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942805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3D0A5-7E35-45FA-9F85-78937BA0231D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259854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6200" y="1676400"/>
            <a:ext cx="4419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419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671E3-59FC-4DFD-BAEA-B51EF9B9C2EB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84244"/>
      </p:ext>
    </p:extLst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498A9-A758-4A01-BDEF-F510AB34964F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456899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814F7B-F6EF-4895-AEDF-45B30925A5D0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974955"/>
      </p:ext>
    </p:extLst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4D3DA-36DB-480B-AA21-D3C1066E7229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33334"/>
      </p:ext>
    </p:extLst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5F5C0-C941-411F-AEFA-A7CF6D5D1A67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19862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599A4-04C1-46F7-9A36-68C7312E4769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222690"/>
      </p:ext>
    </p:extLst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3EA34-70E8-4E7B-9FF9-1FCF76C4A5FC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64309"/>
      </p:ext>
    </p:extLst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838200"/>
            <a:ext cx="67056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96FFA-FC5B-448A-8924-72B83AFAE794}" type="slidenum">
              <a:rPr lang="en-US" altLang="zh-CN">
                <a:solidFill>
                  <a:srgbClr val="FFFFFF"/>
                </a:solidFill>
              </a:rPr>
              <a:pPr/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09833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8200"/>
            <a:ext cx="914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676400"/>
            <a:ext cx="8991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j-lt"/>
                <a:ea typeface="宋体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+mj-lt"/>
                <a:ea typeface="宋体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j-lt"/>
                <a:ea typeface="宋体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BCAE8A8-114D-4D26-9668-59AD9D3A161D}" type="slidenum">
              <a:rPr lang="en-US" altLang="zh-CN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11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Franklin Gothic Heavy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Franklin Gothic Heavy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Franklin Gothic Heavy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Franklin Gothic Heavy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Franklin Gothic Heavy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Franklin Gothic Heavy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Franklin Gothic Heavy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Franklin Gothic Heavy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rgbClr val="000099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00200"/>
            <a:ext cx="9144000" cy="3484984"/>
          </a:xfrm>
        </p:spPr>
        <p:txBody>
          <a:bodyPr/>
          <a:lstStyle/>
          <a:p>
            <a:endParaRPr lang="en-US" altLang="zh-CN" sz="1400" b="1" dirty="0" smtClean="0">
              <a:ea typeface="宋体" charset="-122"/>
            </a:endParaRPr>
          </a:p>
          <a:p>
            <a:pPr algn="ctr"/>
            <a:endParaRPr lang="en-US" altLang="zh-CN" sz="3200" b="1" dirty="0" smtClean="0">
              <a:solidFill>
                <a:srgbClr val="FFFF00"/>
              </a:solidFill>
              <a:ea typeface="宋体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第二十</a:t>
            </a:r>
            <a:r>
              <a:rPr lang="zh-CN" altLang="en-US" sz="40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五</a:t>
            </a:r>
            <a:r>
              <a:rPr lang="zh-CN" altLang="en-US" sz="40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届“冯如杯”竞赛启动宣讲</a:t>
            </a:r>
            <a:endParaRPr lang="en-US" altLang="zh-CN" sz="4000" b="1" dirty="0" smtClean="0">
              <a:solidFill>
                <a:srgbClr val="FFFF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4400" b="1" dirty="0" smtClean="0">
              <a:latin typeface="黑体" pitchFamily="49" charset="-122"/>
              <a:ea typeface="黑体" pitchFamily="49" charset="-122"/>
            </a:endParaRPr>
          </a:p>
          <a:p>
            <a:pPr algn="ctr"/>
            <a:endParaRPr lang="en-US" altLang="zh-CN" sz="4400" b="1" dirty="0"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en-US" altLang="zh-CN" sz="32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32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32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32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月</a:t>
            </a:r>
            <a:endParaRPr lang="en-US" altLang="zh-CN" sz="3200" dirty="0">
              <a:solidFill>
                <a:srgbClr val="FFFF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92696"/>
            <a:ext cx="3481387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 descr="x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736" y="727621"/>
            <a:ext cx="647700" cy="647700"/>
          </a:xfrm>
          <a:prstGeom prst="rect">
            <a:avLst/>
          </a:prstGeom>
          <a:noFill/>
          <a:effectLst>
            <a:outerShdw dist="35921" dir="27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16971501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4" y="1772816"/>
            <a:ext cx="8616981" cy="4824834"/>
          </a:xfrm>
        </p:spPr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月启动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报名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立项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-14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  咨询、启动、初步成型阶段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月中 “冯如杯”初审（院</a:t>
            </a:r>
            <a:r>
              <a:rPr lang="zh-CN" altLang="en-US" sz="2800" b="1" kern="1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审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月中 “冯如杯”比赛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答辩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zh-CN" altLang="en-US" sz="2600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集中展示</a:t>
            </a:r>
            <a:endParaRPr lang="en-US" altLang="zh-CN" sz="2600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校审</a:t>
            </a:r>
            <a:r>
              <a:rPr lang="zh-CN" altLang="en-US" sz="2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（非常重要！！！</a:t>
            </a:r>
            <a:r>
              <a:rPr lang="zh-CN" altLang="en-US" sz="2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en-US" altLang="zh-CN" sz="2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一等奖项目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答辩</a:t>
            </a:r>
            <a:r>
              <a:rPr lang="zh-CN" altLang="en-US" sz="2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（一定要彩排、预答辩、准备问题）</a:t>
            </a:r>
            <a:endParaRPr lang="en-US" altLang="zh-CN" sz="26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endParaRPr lang="zh-CN" altLang="en-US" sz="26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endParaRPr lang="en-US" altLang="zh-CN" sz="2800" b="1" kern="12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16CA4-92DE-4A41-8414-216D8514E7CC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杯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赛时安排</a:t>
            </a:r>
          </a:p>
        </p:txBody>
      </p:sp>
    </p:spTree>
    <p:extLst>
      <p:ext uri="{BB962C8B-B14F-4D97-AF65-F5344CB8AC3E}">
        <p14:creationId xmlns:p14="http://schemas.microsoft.com/office/powerpoint/2010/main" val="240160148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4" y="1772816"/>
            <a:ext cx="8616981" cy="4824834"/>
          </a:xfrm>
        </p:spPr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月启动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报名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立项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-14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  咨询、启动、初步成型阶段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月中 “冯如杯”初审（院</a:t>
            </a:r>
            <a:r>
              <a:rPr lang="zh-CN" altLang="en-US" sz="2800" b="1" kern="1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审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月中 “冯如杯”比赛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答辩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月中 “冯如杯”闭幕式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颁奖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8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月中 “冯如杯”学院奖励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endParaRPr lang="en-US" altLang="zh-CN" sz="2800" b="1" kern="12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16CA4-92DE-4A41-8414-216D8514E7CC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杯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赛时安排</a:t>
            </a:r>
          </a:p>
        </p:txBody>
      </p:sp>
    </p:spTree>
    <p:extLst>
      <p:ext uri="{BB962C8B-B14F-4D97-AF65-F5344CB8AC3E}">
        <p14:creationId xmlns:p14="http://schemas.microsoft.com/office/powerpoint/2010/main" val="39306788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4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学术作品竞赛</a:t>
            </a:r>
            <a:endParaRPr lang="en-US" altLang="zh-CN" sz="24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472" y="1681474"/>
            <a:ext cx="9118527" cy="469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C00000"/>
                </a:solidFill>
                <a:ea typeface="黑体" pitchFamily="2" charset="-122"/>
              </a:rPr>
              <a:t>规则解读</a:t>
            </a:r>
          </a:p>
          <a:p>
            <a:pPr marL="6985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分类方法（网上报名时要慎重）</a:t>
            </a:r>
            <a:r>
              <a:rPr lang="zh-CN" altLang="en-US" sz="2200" b="1" u="sng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分类申报、分类评比、综合评奖</a:t>
            </a:r>
            <a:endParaRPr lang="en-US" altLang="zh-CN" sz="2200" b="1" u="sng" dirty="0" smtClean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）科技发明制作类分五类：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901700" indent="1588">
              <a:spcBef>
                <a:spcPts val="0"/>
              </a:spcBef>
              <a:buNone/>
              <a:tabLst>
                <a:tab pos="903288" algn="l"/>
              </a:tabLst>
            </a:pPr>
            <a:r>
              <a:rPr lang="zh-CN" altLang="en-US" sz="22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机械</a:t>
            </a:r>
            <a:r>
              <a:rPr lang="zh-CN" altLang="en-US" sz="22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制作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（结构设计、机械、模型）、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903288" indent="0">
              <a:spcBef>
                <a:spcPts val="0"/>
              </a:spcBef>
              <a:buNone/>
            </a:pPr>
            <a:r>
              <a:rPr lang="zh-CN" altLang="en-US" sz="22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机电控制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（仪器仪表、自动化控制）、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903288" indent="0">
              <a:spcBef>
                <a:spcPts val="0"/>
              </a:spcBef>
              <a:buNone/>
            </a:pPr>
            <a:r>
              <a:rPr lang="zh-CN" altLang="en-US" sz="2200" b="1" i="1" u="sng" dirty="0" smtClean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信息技术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（计算机、电子、电信、通讯、光电、遥感）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2200" dirty="0" smtClean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材料工艺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（能源、材料、石油、化工、化学、生态、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环保）、</a:t>
            </a:r>
            <a:r>
              <a:rPr lang="zh-CN" altLang="en-US" sz="2200" dirty="0" smtClean="0">
                <a:solidFill>
                  <a:schemeClr val="accent2"/>
                </a:solidFill>
                <a:latin typeface="黑体" pitchFamily="49" charset="-122"/>
                <a:ea typeface="黑体" pitchFamily="49" charset="-122"/>
              </a:rPr>
              <a:t>综合类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（数理、生命科学、新媒体艺术）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）自然科学类学术论文</a:t>
            </a:r>
            <a:endParaRPr lang="en-US" altLang="zh-CN" sz="22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）哲学社会科学类社会调查报告和学术论文分六类：哲学、经济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、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法律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、社会学、管理、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教育</a:t>
            </a:r>
            <a:endParaRPr lang="zh-CN" altLang="en-US" sz="22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13101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4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学术作品竞赛</a:t>
            </a:r>
            <a:endParaRPr lang="en-US" altLang="zh-CN" sz="36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472" y="1681474"/>
            <a:ext cx="9118527" cy="469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C00000"/>
                </a:solidFill>
                <a:ea typeface="黑体" pitchFamily="2" charset="-122"/>
              </a:rPr>
              <a:t>制作类完成度要求</a:t>
            </a: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软件类要求有源代码、系统调通</a:t>
            </a: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机械制作类要求有实物、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可现场运行演示</a:t>
            </a: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机电控制类要求硬件、软件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调通、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可现场运行演示</a:t>
            </a: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自然科学类学术论文（有想法即可撰写！）</a:t>
            </a: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暑期社会实践专项论文</a:t>
            </a:r>
            <a:r>
              <a:rPr lang="en-US" altLang="zh-CN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申报社科类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论文</a:t>
            </a:r>
            <a:endParaRPr lang="en-US" altLang="zh-CN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342900" lvl="1" indent="-342900">
              <a:spcBef>
                <a:spcPts val="0"/>
              </a:spcBef>
              <a:buFont typeface="Wingdings" pitchFamily="2" charset="2"/>
              <a:buChar char="p"/>
            </a:pPr>
            <a:r>
              <a:rPr lang="zh-CN" altLang="en-US" sz="2800" dirty="0">
                <a:solidFill>
                  <a:srgbClr val="C00000"/>
                </a:solidFill>
                <a:ea typeface="黑体" pitchFamily="2" charset="-122"/>
              </a:rPr>
              <a:t>论文</a:t>
            </a:r>
            <a:r>
              <a:rPr lang="zh-CN" altLang="en-US" sz="2800" dirty="0" smtClean="0">
                <a:solidFill>
                  <a:srgbClr val="C00000"/>
                </a:solidFill>
                <a:ea typeface="黑体" pitchFamily="2" charset="-122"/>
              </a:rPr>
              <a:t>要求</a:t>
            </a:r>
            <a:endParaRPr lang="en-US" altLang="zh-CN" sz="2800" dirty="0" smtClean="0">
              <a:solidFill>
                <a:srgbClr val="C00000"/>
              </a:solidFill>
              <a:ea typeface="黑体" pitchFamily="2" charset="-122"/>
            </a:endParaRPr>
          </a:p>
          <a:p>
            <a:pPr marL="857250" lvl="2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科技发明制作类</a:t>
            </a:r>
            <a:r>
              <a:rPr lang="zh-CN" altLang="en-US" sz="2400" dirty="0" smtClean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作品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：统一格式、</a:t>
            </a:r>
            <a:r>
              <a:rPr lang="en-US" altLang="zh-CN" sz="24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3000</a:t>
            </a:r>
            <a:r>
              <a:rPr lang="zh-CN" altLang="en-US" sz="24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字以上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24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记入总分</a:t>
            </a:r>
            <a:endParaRPr lang="en-US" altLang="zh-CN" sz="2400" b="1" u="sng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857250" lvl="2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自然科学</a:t>
            </a:r>
            <a:r>
              <a:rPr lang="zh-CN" altLang="en-US" sz="2400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类</a:t>
            </a:r>
            <a:r>
              <a:rPr lang="zh-CN" altLang="en-US" sz="2400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论文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：研究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论文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en-US" altLang="zh-CN" sz="2400" b="1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8000</a:t>
            </a:r>
            <a:r>
              <a:rPr lang="zh-CN" altLang="en-US" sz="2400" b="1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至</a:t>
            </a:r>
            <a:r>
              <a:rPr lang="en-US" altLang="zh-CN" sz="2400" b="1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20000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字间</a:t>
            </a: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857250" lvl="2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科技发明制作类项目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论文不能申报</a:t>
            </a:r>
            <a:r>
              <a:rPr lang="zh-CN" altLang="en-US" sz="2400" dirty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自然科学类论文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的评审</a:t>
            </a:r>
          </a:p>
          <a:p>
            <a:pPr marL="857250" lvl="2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哲学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社会科学类学术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论文：</a:t>
            </a:r>
            <a:r>
              <a:rPr lang="en-US" altLang="zh-CN" sz="24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3000</a:t>
            </a:r>
            <a:r>
              <a:rPr lang="zh-CN" altLang="en-US" sz="24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至</a:t>
            </a:r>
            <a:r>
              <a:rPr lang="en-US" altLang="zh-CN" sz="24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8000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字之间</a:t>
            </a: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857250" lvl="2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哲学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社会科学类社会调查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报告：</a:t>
            </a:r>
            <a:r>
              <a:rPr lang="en-US" altLang="zh-CN" sz="24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3000</a:t>
            </a:r>
            <a:r>
              <a:rPr lang="zh-CN" altLang="en-US" sz="2400" b="1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至</a:t>
            </a:r>
            <a:r>
              <a:rPr lang="en-US" altLang="zh-CN" sz="2400" b="1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15000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字间</a:t>
            </a: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1310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4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学术作品竞赛</a:t>
            </a:r>
            <a:endParaRPr lang="en-US" altLang="zh-CN" sz="36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472" y="1681474"/>
            <a:ext cx="9118527" cy="469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p"/>
            </a:pPr>
            <a:r>
              <a:rPr lang="zh-CN" altLang="en-US" sz="2800" dirty="0">
                <a:solidFill>
                  <a:srgbClr val="C00000"/>
                </a:solidFill>
                <a:ea typeface="黑体" pitchFamily="2" charset="-122"/>
              </a:rPr>
              <a:t>重要提示</a:t>
            </a:r>
            <a:endParaRPr lang="en-US" altLang="zh-CN" sz="2800" dirty="0">
              <a:solidFill>
                <a:srgbClr val="C00000"/>
              </a:solidFill>
              <a:ea typeface="黑体" pitchFamily="2" charset="-122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en-US" altLang="zh-CN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SRTP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、大创立项项目</a:t>
            </a:r>
            <a:r>
              <a:rPr lang="zh-CN" altLang="en-US" sz="2400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必须参加本次冯如杯</a:t>
            </a:r>
            <a:endParaRPr lang="en-US" altLang="zh-CN" sz="2400" u="sng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鼓励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传承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性、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鼓励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作品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发表</a:t>
            </a:r>
            <a:endParaRPr lang="en-US" altLang="zh-CN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强调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成果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转让与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转化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（创意</a:t>
            </a:r>
            <a:r>
              <a:rPr lang="en-US" altLang="zh-CN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学术；学术</a:t>
            </a:r>
            <a:r>
              <a:rPr lang="en-US" altLang="zh-CN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创业）</a:t>
            </a:r>
            <a:endParaRPr lang="en-US" altLang="zh-CN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鼓励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往届两年内“冯如杯”学生学术科技作品竞赛一等奖项目交叉融合。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项目作者需包含原各获奖项目作品作者，经判定该项目为交叉学科项目，且确有重大改进者，可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直接入围一等奖答辩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鼓励</a:t>
            </a:r>
            <a:r>
              <a:rPr lang="zh-CN" altLang="en-US" sz="2400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交叉学科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的项目作品，对于交叉学科的项目作品，要求</a:t>
            </a:r>
            <a:r>
              <a:rPr lang="zh-CN" altLang="en-US" sz="2400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项目作者需包含不同学院学生，且项目作品有明显的交叉学科特征。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经评审委员会鉴定为具有交叉学科性质的一、二等奖项目作品将给与项目作者所在学院计分奖励。</a:t>
            </a:r>
            <a:endParaRPr lang="en-US" altLang="zh-CN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4644008" y="306896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6732240" y="3068960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0266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4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学术作品竞赛</a:t>
            </a:r>
            <a:endParaRPr lang="en-US" altLang="zh-CN" sz="36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472" y="1681474"/>
            <a:ext cx="9118527" cy="469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C00000"/>
                </a:solidFill>
                <a:ea typeface="黑体" pitchFamily="2" charset="-122"/>
              </a:rPr>
              <a:t>工作量</a:t>
            </a:r>
            <a:r>
              <a:rPr lang="en-US" altLang="zh-CN" sz="2800" dirty="0">
                <a:solidFill>
                  <a:srgbClr val="C00000"/>
                </a:solidFill>
                <a:ea typeface="黑体" pitchFamily="2" charset="-122"/>
              </a:rPr>
              <a:t>+</a:t>
            </a:r>
            <a:r>
              <a:rPr lang="zh-CN" altLang="en-US" sz="2800" dirty="0">
                <a:solidFill>
                  <a:srgbClr val="C00000"/>
                </a:solidFill>
                <a:ea typeface="黑体" pitchFamily="2" charset="-122"/>
              </a:rPr>
              <a:t>人数要求</a:t>
            </a:r>
            <a:endParaRPr lang="en-US" altLang="zh-CN" sz="2800" dirty="0">
              <a:solidFill>
                <a:srgbClr val="C00000"/>
              </a:solidFill>
              <a:ea typeface="黑体" pitchFamily="2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200" dirty="0" smtClean="0">
                <a:latin typeface="黑体" pitchFamily="49" charset="-122"/>
                <a:ea typeface="黑体" pitchFamily="49" charset="-122"/>
              </a:rPr>
              <a:t>第一</a:t>
            </a:r>
            <a:r>
              <a:rPr lang="zh-CN" altLang="en-US" sz="2200" dirty="0">
                <a:latin typeface="黑体" pitchFamily="49" charset="-122"/>
                <a:ea typeface="黑体" pitchFamily="49" charset="-122"/>
              </a:rPr>
              <a:t>作者的工作量</a:t>
            </a:r>
            <a:r>
              <a:rPr lang="zh-CN" altLang="en-US" sz="2200" dirty="0" smtClean="0">
                <a:latin typeface="黑体" pitchFamily="49" charset="-122"/>
                <a:ea typeface="黑体" pitchFamily="49" charset="-122"/>
              </a:rPr>
              <a:t>至少</a:t>
            </a:r>
            <a:r>
              <a:rPr lang="zh-CN" altLang="en-US" sz="2200" dirty="0">
                <a:latin typeface="黑体" pitchFamily="49" charset="-122"/>
                <a:ea typeface="黑体" pitchFamily="49" charset="-122"/>
              </a:rPr>
              <a:t>占整个项目工作量的</a:t>
            </a:r>
            <a:r>
              <a:rPr lang="en-US" altLang="zh-CN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40</a:t>
            </a:r>
            <a:r>
              <a:rPr lang="en-US" altLang="zh-CN" sz="2400" b="1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%</a:t>
            </a:r>
          </a:p>
          <a:p>
            <a:pPr lvl="1">
              <a:buFont typeface="Wingdings" pitchFamily="2" charset="2"/>
              <a:buChar char="ü"/>
            </a:pPr>
            <a:r>
              <a:rPr lang="zh-CN" altLang="en-US" sz="2200" dirty="0">
                <a:latin typeface="黑体" pitchFamily="49" charset="-122"/>
                <a:ea typeface="黑体" pitchFamily="49" charset="-122"/>
              </a:rPr>
              <a:t>机械制作、机电控制类作品的其余作者要求每个人的工作量不低于</a:t>
            </a:r>
            <a:r>
              <a:rPr lang="en-US" altLang="zh-CN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10%</a:t>
            </a:r>
            <a:r>
              <a:rPr lang="zh-CN" altLang="en-US" sz="2200" dirty="0">
                <a:latin typeface="黑体" pitchFamily="49" charset="-122"/>
                <a:ea typeface="黑体" pitchFamily="49" charset="-122"/>
              </a:rPr>
              <a:t>，每个项目至多申报</a:t>
            </a:r>
            <a:r>
              <a:rPr lang="en-US" altLang="zh-CN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2200" dirty="0">
                <a:latin typeface="黑体" pitchFamily="49" charset="-122"/>
                <a:ea typeface="黑体" pitchFamily="49" charset="-122"/>
              </a:rPr>
              <a:t>名作者</a:t>
            </a:r>
            <a:endParaRPr lang="en-US" altLang="zh-CN" sz="22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200" dirty="0" smtClean="0">
                <a:latin typeface="黑体" pitchFamily="49" charset="-122"/>
                <a:ea typeface="黑体" pitchFamily="49" charset="-122"/>
              </a:rPr>
              <a:t>信息技术、材料工艺、综合类作品及自然科学类学术论文、哲学社会科学类作品的其余作者要求每个人</a:t>
            </a:r>
            <a:r>
              <a:rPr lang="zh-CN" altLang="en-US" sz="2200" dirty="0"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2200" dirty="0" smtClean="0">
                <a:latin typeface="黑体" pitchFamily="49" charset="-122"/>
                <a:ea typeface="黑体" pitchFamily="49" charset="-122"/>
              </a:rPr>
              <a:t>工作量</a:t>
            </a:r>
            <a:r>
              <a:rPr lang="zh-CN" altLang="en-US" sz="2200" dirty="0">
                <a:latin typeface="黑体" pitchFamily="49" charset="-122"/>
                <a:ea typeface="黑体" pitchFamily="49" charset="-122"/>
              </a:rPr>
              <a:t>不低于</a:t>
            </a:r>
            <a:r>
              <a:rPr lang="en-US" altLang="zh-CN" sz="2200" dirty="0">
                <a:latin typeface="黑体" pitchFamily="49" charset="-122"/>
                <a:ea typeface="黑体" pitchFamily="49" charset="-122"/>
              </a:rPr>
              <a:t>15%</a:t>
            </a:r>
            <a:r>
              <a:rPr lang="zh-CN" altLang="en-US" sz="2200" dirty="0">
                <a:latin typeface="黑体" pitchFamily="49" charset="-122"/>
                <a:ea typeface="黑体" pitchFamily="49" charset="-122"/>
              </a:rPr>
              <a:t>，每个项目至多申报</a:t>
            </a:r>
            <a:r>
              <a:rPr lang="en-US" altLang="zh-CN" sz="2200" dirty="0">
                <a:latin typeface="黑体" pitchFamily="49" charset="-122"/>
                <a:ea typeface="黑体" pitchFamily="49" charset="-122"/>
              </a:rPr>
              <a:t>5 </a:t>
            </a:r>
            <a:r>
              <a:rPr lang="zh-CN" altLang="en-US" sz="2200" dirty="0">
                <a:latin typeface="黑体" pitchFamily="49" charset="-122"/>
                <a:ea typeface="黑体" pitchFamily="49" charset="-122"/>
              </a:rPr>
              <a:t>名作者</a:t>
            </a:r>
            <a:r>
              <a:rPr lang="zh-CN" altLang="en-US" sz="2200" dirty="0" smtClean="0">
                <a:latin typeface="黑体" pitchFamily="49" charset="-122"/>
                <a:ea typeface="黑体" pitchFamily="49" charset="-122"/>
              </a:rPr>
              <a:t>；</a:t>
            </a:r>
            <a:endParaRPr lang="en-US" altLang="zh-CN" sz="2200" dirty="0" smtClean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4644008" y="328498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6732240" y="3284984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7240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4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创意论文竞赛</a:t>
            </a:r>
            <a:endParaRPr lang="en-US" altLang="zh-CN" sz="24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472" y="1681474"/>
            <a:ext cx="9118527" cy="469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C00000"/>
                </a:solidFill>
                <a:ea typeface="黑体" pitchFamily="2" charset="-122"/>
              </a:rPr>
              <a:t>规则解读</a:t>
            </a:r>
          </a:p>
          <a:p>
            <a:pPr marL="6985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分类方法  </a:t>
            </a:r>
            <a:r>
              <a:rPr lang="zh-CN" altLang="en-US" sz="2200" b="1" u="sng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分类申报、分类评比、综合评奖</a:t>
            </a:r>
            <a:endParaRPr lang="en-US" altLang="zh-CN" sz="2200" b="1" u="sng" dirty="0" smtClean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）自然科学类：</a:t>
            </a:r>
          </a:p>
          <a:p>
            <a:pPr marL="533400" indent="-533400">
              <a:spcBef>
                <a:spcPts val="0"/>
              </a:spcBef>
              <a:buNone/>
            </a:pP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2200" b="1" u="sng" dirty="0" smtClean="0">
                <a:solidFill>
                  <a:schemeClr val="accent2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机械</a:t>
            </a:r>
            <a:r>
              <a:rPr lang="zh-CN" altLang="en-US" sz="2200" b="1" u="sng" dirty="0">
                <a:solidFill>
                  <a:schemeClr val="accent2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制作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（结构设计、机械、模型）；</a:t>
            </a:r>
          </a:p>
          <a:p>
            <a:pPr marL="533400" indent="-533400">
              <a:spcBef>
                <a:spcPts val="0"/>
              </a:spcBef>
              <a:buNone/>
            </a:pP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2200" b="1" u="sng" dirty="0">
                <a:solidFill>
                  <a:schemeClr val="accent2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机电控制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（仪器仪表、自动化控制）；</a:t>
            </a:r>
          </a:p>
          <a:p>
            <a:pPr marL="533400" indent="-533400">
              <a:spcBef>
                <a:spcPts val="0"/>
              </a:spcBef>
              <a:buNone/>
            </a:pP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 材料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工艺（能源、材料、石油、化工、化学、生态、环保）；</a:t>
            </a:r>
          </a:p>
          <a:p>
            <a:pPr marL="533400" indent="-533400">
              <a:spcBef>
                <a:spcPts val="0"/>
              </a:spcBef>
              <a:buNone/>
            </a:pP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 信息技术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（计算机、电子、电信、通讯、光电、遥感）；</a:t>
            </a:r>
          </a:p>
          <a:p>
            <a:pPr marL="533400" indent="-533400">
              <a:spcBef>
                <a:spcPts val="0"/>
              </a:spcBef>
              <a:buNone/>
            </a:pP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 综合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（数理、生命科学、新媒体艺术）；</a:t>
            </a:r>
          </a:p>
          <a:p>
            <a:pPr marL="533400" indent="-533400">
              <a:spcBef>
                <a:spcPts val="0"/>
              </a:spcBef>
              <a:buNone/>
            </a:pP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哲学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社会科学类社会调查报告和学术论文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6985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形式和内容</a:t>
            </a:r>
            <a:endParaRPr lang="en-US" altLang="zh-CN" sz="2200" b="1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（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）以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论文（报告）的形式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提交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（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）内容包括两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个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部分：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第一部分：创意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主旨的阐述、创意背景以及解决的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实际问题。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第二部分：可行性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的论述，相关领域的基本状况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分析。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2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（理论</a:t>
            </a:r>
            <a:r>
              <a:rPr lang="zh-CN" altLang="en-US" sz="22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知识要有依据，要注明相关的参考</a:t>
            </a:r>
            <a:r>
              <a:rPr lang="zh-CN" altLang="en-US" sz="2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文献）</a:t>
            </a:r>
            <a:endParaRPr lang="en-US" altLang="zh-CN" sz="2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432647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4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创意论文竞赛</a:t>
            </a:r>
            <a:endParaRPr lang="en-US" altLang="zh-CN" sz="4400" dirty="0">
              <a:solidFill>
                <a:srgbClr val="FFFF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472" y="1681474"/>
            <a:ext cx="9118527" cy="469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C00000"/>
                </a:solidFill>
                <a:ea typeface="黑体" pitchFamily="2" charset="-122"/>
              </a:rPr>
              <a:t>相关要求和注意事项</a:t>
            </a: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论文（报告）要严格按照要求格式，每篇字数在</a:t>
            </a:r>
            <a:r>
              <a:rPr lang="en-US" altLang="zh-CN" sz="2400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3000</a:t>
            </a:r>
            <a:r>
              <a:rPr lang="zh-CN" altLang="en-US" sz="2400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字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以上。</a:t>
            </a: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每位学生以第一作者身份申报的项目仅</a:t>
            </a:r>
            <a:r>
              <a:rPr lang="zh-CN" altLang="en-US" sz="2400" u="sng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限一项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，并且每份作品的作者不超过</a:t>
            </a:r>
            <a:r>
              <a:rPr lang="en-US" altLang="zh-CN" sz="2400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400" u="sng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人</a:t>
            </a:r>
            <a:endParaRPr lang="en-US" altLang="zh-CN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主题</a:t>
            </a:r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未来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飞行器、智慧城市、节能减排</a:t>
            </a: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大一：</a:t>
            </a:r>
            <a:r>
              <a:rPr lang="en-US" altLang="zh-CN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篇</a:t>
            </a:r>
            <a:r>
              <a:rPr lang="en-US" altLang="zh-CN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人</a:t>
            </a:r>
            <a:endParaRPr lang="en-US" altLang="zh-CN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创意论文竞赛优秀作品推荐参加学校</a:t>
            </a:r>
            <a:r>
              <a:rPr lang="en-US" altLang="zh-CN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SRTP</a:t>
            </a:r>
            <a:endParaRPr lang="en-US" altLang="zh-CN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抄袭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问题（</a:t>
            </a:r>
            <a:r>
              <a:rPr lang="en-US" altLang="zh-CN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400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篇</a:t>
            </a:r>
            <a:r>
              <a:rPr lang="en-US" altLang="zh-CN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——130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篇；请老师评审；</a:t>
            </a:r>
            <a:r>
              <a:rPr lang="en-US" altLang="zh-CN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篇抄袭）</a:t>
            </a:r>
            <a:endParaRPr lang="en-US" altLang="zh-CN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708025" lvl="1" indent="-352425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抄袭一经发现，不允许参加以后学院举行的各项科技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比赛</a:t>
            </a: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355600" lvl="1" indent="0">
              <a:spcBef>
                <a:spcPts val="0"/>
              </a:spcBef>
              <a:buNone/>
            </a:pP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729547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4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创业计划竞</a:t>
            </a:r>
            <a:r>
              <a:rPr lang="zh-CN" altLang="en-US" sz="44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赛</a:t>
            </a:r>
            <a:endParaRPr lang="en-US" altLang="zh-CN" sz="24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-25277" y="1681474"/>
            <a:ext cx="9118527" cy="469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C00000"/>
                </a:solidFill>
                <a:ea typeface="黑体" pitchFamily="2" charset="-122"/>
              </a:rPr>
              <a:t>规则解读</a:t>
            </a:r>
          </a:p>
          <a:p>
            <a:pPr marL="6985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分类方法：</a:t>
            </a:r>
            <a:r>
              <a:rPr lang="zh-CN" altLang="en-US" sz="2200" b="1" u="sng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分类申报、分类评比、综合评奖</a:t>
            </a:r>
            <a:endParaRPr lang="en-US" altLang="zh-CN" sz="2200" b="1" u="sng" dirty="0" smtClean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）包括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已创业与未创业两类，每类均下设七个项目组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：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 A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农林、畜牧、食品及相关产业类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；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B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生物医药类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C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化工技术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、环境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科学类；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D.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电子信息类；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E.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材料类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F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机械能源类；</a:t>
            </a:r>
            <a:r>
              <a:rPr lang="en-US" altLang="zh-CN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G.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服务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咨询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类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33400" indent="-533400">
              <a:spcBef>
                <a:spcPts val="0"/>
              </a:spcBef>
              <a:buNone/>
            </a:pPr>
            <a:endParaRPr lang="en-US" altLang="zh-CN" sz="1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355600" indent="0">
              <a:spcBef>
                <a:spcPts val="0"/>
              </a:spcBef>
              <a:buNone/>
            </a:pP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200" dirty="0" smtClean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200" dirty="0" smtClean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200" dirty="0" smtClean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）已</a:t>
            </a:r>
            <a:r>
              <a:rPr lang="zh-CN" altLang="en-US" sz="2200" dirty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创业</a:t>
            </a:r>
            <a:r>
              <a:rPr lang="zh-CN" altLang="en-US" sz="2200" dirty="0" smtClean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类：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拥有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或授权拥有产品或服务，并已在工商、民政等政府部门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注册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登记为企业、个体工商户、民办非企业单位等组织形式，且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法人代表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或经营者为符合第九条规定的在校学生、运营时间在三个月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以上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（以开幕式当天为截止日期）的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项目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355600" indent="0">
              <a:spcBef>
                <a:spcPts val="0"/>
              </a:spcBef>
              <a:buNone/>
            </a:pPr>
            <a:r>
              <a:rPr lang="zh-CN" altLang="en-US" sz="2200" dirty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  （</a:t>
            </a:r>
            <a:r>
              <a:rPr lang="en-US" altLang="zh-CN" sz="2200" dirty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200" dirty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）未创业</a:t>
            </a:r>
            <a:r>
              <a:rPr lang="zh-CN" altLang="en-US" sz="2200" dirty="0" smtClean="0">
                <a:solidFill>
                  <a:schemeClr val="accent6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类：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拥有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或授权拥有产品或服务，具有核心团队，具备实施创业的基本条件，但尚未在工商、民政等政府部门注册登记或注册登记时间在三个月以下的项目</a:t>
            </a:r>
            <a:endParaRPr lang="en-US" altLang="zh-CN" sz="22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13476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4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创业计划竞</a:t>
            </a:r>
            <a:r>
              <a:rPr lang="zh-CN" altLang="en-US" sz="44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赛</a:t>
            </a:r>
            <a:endParaRPr lang="en-US" altLang="zh-CN" sz="24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-25277" y="1681474"/>
            <a:ext cx="9118527" cy="469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C00000"/>
                </a:solidFill>
                <a:ea typeface="黑体" pitchFamily="2" charset="-122"/>
              </a:rPr>
              <a:t>规则解读</a:t>
            </a:r>
          </a:p>
          <a:p>
            <a:pPr marL="6985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2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作品形式：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参赛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作品为一份完整的电子版创业计划书，作品必须有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明确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的方案名称和设计的企业名称。作品应描述公司的商业机会，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阐述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创立公司的进程，说明所需资源，揭示风险和预期回报等。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鼓励已经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开展实际经营的大学生创业团队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参赛</a:t>
            </a: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698500">
              <a:spcBef>
                <a:spcPts val="0"/>
              </a:spcBef>
              <a:buFont typeface="Wingdings" pitchFamily="2" charset="2"/>
              <a:buChar char="ü"/>
            </a:pPr>
            <a:endParaRPr lang="en-US" altLang="zh-CN" sz="2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698500">
              <a:spcBef>
                <a:spcPts val="0"/>
              </a:spcBef>
              <a:buFont typeface="Wingdings" pitchFamily="2" charset="2"/>
              <a:buChar char="ü"/>
            </a:pPr>
            <a:r>
              <a:rPr lang="zh-CN" altLang="en-US" sz="2200" b="1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参赛形式：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以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学院为单位统一申报，以创业团队形式参赛，原则上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每个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团队人数不超过</a:t>
            </a:r>
            <a:r>
              <a:rPr lang="en-US" altLang="zh-CN" sz="22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8</a:t>
            </a:r>
            <a:r>
              <a:rPr lang="zh-CN" altLang="en-US" sz="22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人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，对于参赛作品，第一作者的工作量至少</a:t>
            </a:r>
            <a:r>
              <a:rPr lang="zh-CN" altLang="en-US" sz="2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占整个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项目工作量的</a:t>
            </a:r>
            <a:r>
              <a:rPr lang="en-US" altLang="zh-CN" sz="22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30%</a:t>
            </a:r>
            <a:r>
              <a:rPr lang="zh-CN" altLang="en-US" sz="2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，其余作者要求每个人的工作量不低于</a:t>
            </a:r>
            <a:r>
              <a:rPr lang="en-US" altLang="zh-CN" sz="22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en-US" altLang="zh-CN" sz="22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8943693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黑体" pitchFamily="49" charset="-122"/>
                <a:ea typeface="黑体" pitchFamily="49" charset="-122"/>
              </a:rPr>
              <a:t>提纲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1187624" y="1676400"/>
            <a:ext cx="7880176" cy="4648200"/>
          </a:xfrm>
        </p:spPr>
        <p:txBody>
          <a:bodyPr/>
          <a:lstStyle/>
          <a:p>
            <a:pPr marL="571500" indent="-571500">
              <a:buFont typeface="+mj-ea"/>
              <a:buAutoNum type="ea1JpnChsDbPeriod"/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24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届冯如杯参赛情况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pPr marL="571500" indent="-571500">
              <a:buFont typeface="+mj-ea"/>
              <a:buAutoNum type="ea1JpnChsDbPeriod"/>
            </a:pP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届冯如杯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n"/>
            </a:pP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届冯如杯</a:t>
            </a: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比赛构成</a:t>
            </a:r>
          </a:p>
          <a:p>
            <a:pPr lvl="1">
              <a:buFont typeface="Wingdings" pitchFamily="2" charset="2"/>
              <a:buChar char="n"/>
            </a:pP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赛时安排</a:t>
            </a:r>
            <a:endParaRPr lang="en-US" altLang="zh-CN" sz="26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n"/>
            </a:pP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学术作品竞赛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n"/>
            </a:pP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创意论文竞赛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n"/>
            </a:pP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创业计划大赛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n"/>
            </a:pP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奖励办法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n"/>
            </a:pP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保研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marL="571500" lvl="1" indent="-571500">
              <a:buFont typeface="+mj-ea"/>
              <a:buAutoNum type="ea1JpnChsDbPeriod" startAt="3"/>
            </a:pPr>
            <a:r>
              <a:rPr lang="zh-CN" altLang="en-US" sz="2800" dirty="0">
                <a:latin typeface="黑体" pitchFamily="49" charset="-122"/>
                <a:ea typeface="黑体" pitchFamily="49" charset="-122"/>
                <a:cs typeface="+mn-cs"/>
              </a:rPr>
              <a:t>联系方式</a:t>
            </a:r>
          </a:p>
        </p:txBody>
      </p:sp>
    </p:spTree>
    <p:extLst>
      <p:ext uri="{BB962C8B-B14F-4D97-AF65-F5344CB8AC3E}">
        <p14:creationId xmlns:p14="http://schemas.microsoft.com/office/powerpoint/2010/main" val="32471975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81EA488-138E-4C32-A4F4-D4EABCBBEAA6}" type="slidenum">
              <a:rPr lang="zh-CN" altLang="en-US" smtClean="0"/>
              <a:pPr/>
              <a:t>20</a:t>
            </a:fld>
            <a:endParaRPr lang="en-US" altLang="zh-CN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643050"/>
            <a:ext cx="8643997" cy="4954600"/>
          </a:xfrm>
        </p:spPr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zh-CN" altLang="en-US" sz="30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资助奖励原则</a:t>
            </a:r>
            <a:endParaRPr lang="en-US" altLang="zh-CN" sz="3000" b="1" kern="1200" dirty="0" smtClean="0">
              <a:solidFill>
                <a:srgbClr val="0000CC"/>
              </a:solidFill>
              <a:latin typeface="黑体"/>
              <a:ea typeface="黑体"/>
            </a:endParaRPr>
          </a:p>
          <a:p>
            <a:pPr marL="717550" indent="-452438">
              <a:buSzPct val="100000"/>
              <a:buFont typeface="Wingdings" pitchFamily="2" charset="2"/>
              <a:buChar char="ü"/>
            </a:pPr>
            <a:r>
              <a:rPr lang="zh-CN" altLang="en-US" sz="2400" b="1" u="sng" dirty="0" smtClean="0">
                <a:solidFill>
                  <a:srgbClr val="0000CC"/>
                </a:solidFill>
                <a:latin typeface="Arial"/>
                <a:ea typeface="黑体"/>
              </a:rPr>
              <a:t>“共同出资、成果共享”原则</a:t>
            </a:r>
            <a:endParaRPr lang="en-US" altLang="zh-CN" sz="2400" b="1" u="sng" dirty="0" smtClean="0">
              <a:solidFill>
                <a:srgbClr val="0000CC"/>
              </a:solidFill>
              <a:latin typeface="Arial"/>
              <a:ea typeface="黑体"/>
            </a:endParaRPr>
          </a:p>
          <a:p>
            <a:pPr marL="717550" indent="-452438">
              <a:buSzPct val="100000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Arial"/>
                <a:ea typeface="黑体"/>
              </a:rPr>
              <a:t>     </a:t>
            </a:r>
            <a:r>
              <a:rPr lang="zh-CN" altLang="en-US" sz="2400" spc="-150" dirty="0" smtClean="0">
                <a:solidFill>
                  <a:srgbClr val="000000"/>
                </a:solidFill>
                <a:latin typeface="Arial"/>
                <a:ea typeface="黑体"/>
              </a:rPr>
              <a:t>项目经费</a:t>
            </a:r>
            <a:r>
              <a:rPr lang="en-US" altLang="zh-CN" sz="2400" spc="-150" dirty="0" smtClean="0">
                <a:solidFill>
                  <a:srgbClr val="000000"/>
                </a:solidFill>
                <a:latin typeface="Arial"/>
                <a:ea typeface="黑体"/>
              </a:rPr>
              <a:t>=</a:t>
            </a:r>
            <a:r>
              <a:rPr lang="zh-CN" altLang="en-US" sz="2400" spc="-150" dirty="0" smtClean="0">
                <a:solidFill>
                  <a:srgbClr val="000000"/>
                </a:solidFill>
                <a:latin typeface="Arial"/>
                <a:ea typeface="黑体"/>
              </a:rPr>
              <a:t>项目成员</a:t>
            </a:r>
            <a:r>
              <a:rPr lang="en-US" altLang="zh-CN" sz="2400" spc="-150" dirty="0" smtClean="0">
                <a:solidFill>
                  <a:srgbClr val="000000"/>
                </a:solidFill>
                <a:latin typeface="Arial"/>
                <a:ea typeface="黑体"/>
              </a:rPr>
              <a:t>+</a:t>
            </a:r>
            <a:r>
              <a:rPr lang="zh-CN" altLang="en-US" sz="2400" spc="-150" dirty="0" smtClean="0">
                <a:solidFill>
                  <a:srgbClr val="000000"/>
                </a:solidFill>
                <a:latin typeface="Arial"/>
                <a:ea typeface="黑体"/>
              </a:rPr>
              <a:t>本科教学</a:t>
            </a:r>
            <a:r>
              <a:rPr lang="en-US" altLang="zh-CN" sz="2400" spc="-150" dirty="0" smtClean="0">
                <a:solidFill>
                  <a:srgbClr val="000000"/>
                </a:solidFill>
                <a:latin typeface="Arial"/>
                <a:ea typeface="黑体"/>
              </a:rPr>
              <a:t>(</a:t>
            </a:r>
            <a:r>
              <a:rPr lang="en-US" altLang="en-US" sz="2400" spc="-150" dirty="0" smtClean="0">
                <a:solidFill>
                  <a:srgbClr val="000000"/>
                </a:solidFill>
                <a:latin typeface="Arial"/>
                <a:ea typeface="黑体"/>
              </a:rPr>
              <a:t>SRTP</a:t>
            </a:r>
            <a:r>
              <a:rPr lang="en-US" altLang="zh-CN" sz="2400" spc="-150" dirty="0" smtClean="0">
                <a:solidFill>
                  <a:srgbClr val="000000"/>
                </a:solidFill>
                <a:latin typeface="Arial"/>
                <a:ea typeface="黑体"/>
              </a:rPr>
              <a:t>)+</a:t>
            </a:r>
            <a:r>
              <a:rPr lang="zh-CN" altLang="en-US" sz="2400" spc="-150" dirty="0" smtClean="0">
                <a:solidFill>
                  <a:srgbClr val="000000"/>
                </a:solidFill>
                <a:latin typeface="Arial"/>
                <a:ea typeface="黑体"/>
              </a:rPr>
              <a:t>实验室课题组</a:t>
            </a:r>
            <a:endParaRPr lang="en-US" altLang="zh-CN" sz="2400" dirty="0" smtClean="0">
              <a:solidFill>
                <a:srgbClr val="000000"/>
              </a:solidFill>
              <a:latin typeface="Arial"/>
              <a:ea typeface="黑体"/>
            </a:endParaRPr>
          </a:p>
          <a:p>
            <a:pPr marL="717550" indent="-452438">
              <a:buSzPct val="100000"/>
              <a:buNone/>
            </a:pPr>
            <a:r>
              <a:rPr lang="en-US" altLang="zh-CN" sz="2400" dirty="0" smtClean="0">
                <a:solidFill>
                  <a:srgbClr val="000000"/>
                </a:solidFill>
                <a:latin typeface="Arial"/>
                <a:ea typeface="黑体"/>
              </a:rPr>
              <a:t>     </a:t>
            </a:r>
            <a:r>
              <a:rPr lang="zh-CN" altLang="en-US" sz="2400" dirty="0" smtClean="0">
                <a:solidFill>
                  <a:srgbClr val="000000"/>
                </a:solidFill>
                <a:latin typeface="Arial"/>
                <a:ea typeface="黑体"/>
              </a:rPr>
              <a:t>学院根据项目获奖情况予以奖励</a:t>
            </a:r>
          </a:p>
          <a:p>
            <a:pPr marL="717550" indent="-452438">
              <a:buSzPct val="100000"/>
              <a:buFont typeface="Wingdings" pitchFamily="2" charset="2"/>
              <a:buChar char="ü"/>
            </a:pPr>
            <a:r>
              <a:rPr lang="zh-CN" altLang="en-US" sz="2400" b="1" u="sng" dirty="0" smtClean="0">
                <a:solidFill>
                  <a:srgbClr val="0000CC"/>
                </a:solidFill>
              </a:rPr>
              <a:t>“奖助结合、追求质量”原则</a:t>
            </a:r>
            <a:endParaRPr lang="en-US" altLang="zh-CN" sz="2400" b="1" u="sng" dirty="0" smtClean="0">
              <a:solidFill>
                <a:srgbClr val="0000CC"/>
              </a:solidFill>
            </a:endParaRPr>
          </a:p>
          <a:p>
            <a:pPr marL="717550" indent="-452438">
              <a:buSzPct val="100000"/>
              <a:buNone/>
            </a:pPr>
            <a:r>
              <a:rPr lang="en-US" altLang="zh-CN" sz="2400" b="1" dirty="0" smtClean="0">
                <a:solidFill>
                  <a:srgbClr val="0000CC"/>
                </a:solidFill>
              </a:rPr>
              <a:t>     </a:t>
            </a:r>
            <a:r>
              <a:rPr lang="zh-CN" altLang="en-US" sz="2400" dirty="0" smtClean="0">
                <a:solidFill>
                  <a:srgbClr val="000000"/>
                </a:solidFill>
              </a:rPr>
              <a:t>资助</a:t>
            </a:r>
            <a:r>
              <a:rPr lang="en-US" altLang="zh-CN" sz="2400" dirty="0" smtClean="0">
                <a:solidFill>
                  <a:srgbClr val="000000"/>
                </a:solidFill>
              </a:rPr>
              <a:t>+</a:t>
            </a:r>
            <a:r>
              <a:rPr lang="zh-CN" altLang="en-US" sz="2400" dirty="0" smtClean="0">
                <a:solidFill>
                  <a:srgbClr val="000000"/>
                </a:solidFill>
              </a:rPr>
              <a:t>奖励</a:t>
            </a:r>
            <a:r>
              <a:rPr lang="en-US" altLang="zh-CN" sz="2400" dirty="0" smtClean="0">
                <a:solidFill>
                  <a:srgbClr val="000000"/>
                </a:solidFill>
              </a:rPr>
              <a:t>—</a:t>
            </a:r>
            <a:r>
              <a:rPr lang="zh-CN" altLang="en-US" sz="2400" dirty="0" smtClean="0">
                <a:solidFill>
                  <a:srgbClr val="000000"/>
                </a:solidFill>
              </a:rPr>
              <a:t>引导项目提高作品质量，多出精品</a:t>
            </a:r>
          </a:p>
          <a:p>
            <a:pPr marL="717550" indent="-452438">
              <a:buSzPct val="100000"/>
              <a:buFont typeface="Wingdings" pitchFamily="2" charset="2"/>
              <a:buChar char="ü"/>
            </a:pPr>
            <a:r>
              <a:rPr lang="zh-CN" altLang="en-US" sz="2400" b="1" u="sng" dirty="0" smtClean="0">
                <a:solidFill>
                  <a:srgbClr val="0000CC"/>
                </a:solidFill>
                <a:latin typeface="Arial"/>
                <a:ea typeface="黑体"/>
              </a:rPr>
              <a:t>“积极鼓励、重在参与”原则</a:t>
            </a:r>
            <a:endParaRPr lang="en-US" altLang="zh-CN" sz="2400" b="1" u="sng" dirty="0" smtClean="0">
              <a:solidFill>
                <a:srgbClr val="0000CC"/>
              </a:solidFill>
              <a:latin typeface="Arial"/>
              <a:ea typeface="黑体"/>
            </a:endParaRPr>
          </a:p>
          <a:p>
            <a:pPr marL="717550" indent="-452438">
              <a:buSzPct val="100000"/>
              <a:buNone/>
            </a:pPr>
            <a:r>
              <a:rPr lang="en-US" altLang="zh-CN" sz="2400" b="1" dirty="0" smtClean="0">
                <a:solidFill>
                  <a:srgbClr val="0000CC"/>
                </a:solidFill>
                <a:latin typeface="Arial"/>
                <a:ea typeface="黑体"/>
              </a:rPr>
              <a:t>     </a:t>
            </a:r>
            <a:r>
              <a:rPr lang="zh-CN" altLang="en-US" sz="2400" dirty="0" smtClean="0">
                <a:solidFill>
                  <a:srgbClr val="000000"/>
                </a:solidFill>
                <a:latin typeface="Arial"/>
                <a:ea typeface="黑体"/>
              </a:rPr>
              <a:t>学院设立参与奖，凡参赛项目均可获得适当资助</a:t>
            </a:r>
            <a:r>
              <a:rPr lang="en-US" altLang="zh-CN" sz="2400" dirty="0" smtClean="0">
                <a:solidFill>
                  <a:srgbClr val="000000"/>
                </a:solidFill>
                <a:latin typeface="Arial"/>
                <a:ea typeface="黑体"/>
              </a:rPr>
              <a:t>—</a:t>
            </a:r>
            <a:r>
              <a:rPr lang="zh-CN" altLang="en-US" sz="2400" dirty="0" smtClean="0">
                <a:solidFill>
                  <a:srgbClr val="000000"/>
                </a:solidFill>
                <a:latin typeface="Arial"/>
                <a:ea typeface="黑体"/>
              </a:rPr>
              <a:t>提高积极性</a:t>
            </a:r>
            <a:r>
              <a:rPr lang="zh-CN" altLang="en-US" sz="2800" dirty="0" smtClean="0">
                <a:solidFill>
                  <a:srgbClr val="000000"/>
                </a:solidFill>
                <a:latin typeface="Arial"/>
                <a:ea typeface="黑体"/>
              </a:rPr>
              <a:t>。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609600"/>
          </a:xfrm>
        </p:spPr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奖励办法</a:t>
            </a:r>
            <a:endParaRPr lang="en-US" altLang="zh-CN" sz="32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AB511D8-51E3-4702-A594-85B2AE69AEF7}" type="slidenum">
              <a:rPr lang="zh-CN" altLang="en-US" smtClean="0"/>
              <a:pPr/>
              <a:t>21</a:t>
            </a:fld>
            <a:endParaRPr lang="en-US" altLang="zh-CN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4175" y="2285992"/>
            <a:ext cx="8616981" cy="4311658"/>
          </a:xfrm>
        </p:spPr>
        <p:txBody>
          <a:bodyPr/>
          <a:lstStyle/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若为实验室课题组科研项目的一部分，则课题组应资助不少于项目总投资的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80%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</a:p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若为学院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SRTP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计划的一部分，则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SRTP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计划应资助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SRTP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计划范围内的相应部分资金。</a:t>
            </a:r>
          </a:p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若同时存在以上两种情况，则参赛项目总投资由参赛项目成员、</a:t>
            </a:r>
            <a:r>
              <a:rPr lang="en-US" altLang="zh-CN" sz="2400" dirty="0" smtClean="0">
                <a:latin typeface="黑体" pitchFamily="2" charset="-122"/>
                <a:ea typeface="黑体" pitchFamily="2" charset="-122"/>
              </a:rPr>
              <a:t>SRTP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计划和课题组共同分摊。</a:t>
            </a:r>
          </a:p>
          <a:p>
            <a:pPr marL="514350" indent="-514350">
              <a:lnSpc>
                <a:spcPct val="100000"/>
              </a:lnSpc>
              <a:buSzPct val="100000"/>
              <a:buFont typeface="+mj-lt"/>
              <a:buAutoNum type="arabicPeriod"/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若为其他情况，则主要以获得奖励的方式争取学院支持。</a:t>
            </a:r>
          </a:p>
        </p:txBody>
      </p:sp>
      <p:sp>
        <p:nvSpPr>
          <p:cNvPr id="6" name="矩形 5"/>
          <p:cNvSpPr/>
          <p:nvPr/>
        </p:nvSpPr>
        <p:spPr>
          <a:xfrm>
            <a:off x="357158" y="1714488"/>
            <a:ext cx="285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zh-CN" altLang="en-US" sz="2800" b="1" dirty="0" smtClean="0">
                <a:solidFill>
                  <a:srgbClr val="0000CC"/>
                </a:solidFill>
                <a:latin typeface="黑体"/>
                <a:ea typeface="黑体"/>
              </a:rPr>
              <a:t>基于“三原则”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609600"/>
          </a:xfrm>
        </p:spPr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奖励办法</a:t>
            </a:r>
            <a:endParaRPr lang="en-US" altLang="zh-CN" sz="32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AB511D8-51E3-4702-A594-85B2AE69AEF7}" type="slidenum">
              <a:rPr lang="zh-CN" altLang="en-US" smtClean="0"/>
              <a:pPr/>
              <a:t>22</a:t>
            </a:fld>
            <a:endParaRPr lang="en-US" altLang="zh-CN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714488"/>
            <a:ext cx="8616981" cy="4168782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Char char="p"/>
            </a:pPr>
            <a:r>
              <a:rPr lang="zh-CN" altLang="en-US" sz="30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学生科技作品竞赛</a:t>
            </a:r>
          </a:p>
        </p:txBody>
      </p:sp>
      <p:graphicFrame>
        <p:nvGraphicFramePr>
          <p:cNvPr id="7" name="Group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845936"/>
              </p:ext>
            </p:extLst>
          </p:nvPr>
        </p:nvGraphicFramePr>
        <p:xfrm>
          <a:off x="428596" y="2357430"/>
          <a:ext cx="8501122" cy="2985520"/>
        </p:xfrm>
        <a:graphic>
          <a:graphicData uri="http://schemas.openxmlformats.org/drawingml/2006/table">
            <a:tbl>
              <a:tblPr/>
              <a:tblGrid>
                <a:gridCol w="1500198"/>
                <a:gridCol w="1214446"/>
                <a:gridCol w="1928826"/>
                <a:gridCol w="3857652"/>
              </a:tblGrid>
              <a:tr h="571504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黑体" pitchFamily="2" charset="-122"/>
                          <a:ea typeface="黑体" pitchFamily="2" charset="-122"/>
                          <a:cs typeface="Arial" charset="0"/>
                        </a:rPr>
                        <a:t>类别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黑体" pitchFamily="2" charset="-122"/>
                          <a:ea typeface="黑体" pitchFamily="2" charset="-122"/>
                        </a:rPr>
                        <a:t>奖项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黑体" pitchFamily="2" charset="-122"/>
                          <a:ea typeface="黑体" pitchFamily="2" charset="-122"/>
                        </a:rPr>
                        <a:t>奖励基数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黑体" pitchFamily="2" charset="-122"/>
                          <a:ea typeface="黑体" pitchFamily="2" charset="-122"/>
                        </a:rPr>
                        <a:t>奖励办法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</a:tr>
              <a:tr h="185739">
                <a:tc row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科技作品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+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自然科学类论文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一等奖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zh-CN" altLang="en-US" sz="2400" b="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扣除</a:t>
                      </a:r>
                      <a:endParaRPr lang="en-US" altLang="zh-CN" sz="2400" b="0" kern="1200" dirty="0" smtClean="0">
                        <a:solidFill>
                          <a:schemeClr val="tx1"/>
                        </a:solidFill>
                        <a:latin typeface="黑体" pitchFamily="2" charset="-122"/>
                        <a:ea typeface="黑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zh-CN" altLang="en-US" sz="2400" b="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所获资助后</a:t>
                      </a:r>
                      <a:endParaRPr lang="en-US" altLang="zh-CN" sz="2400" b="0" kern="1200" dirty="0" smtClean="0">
                        <a:solidFill>
                          <a:schemeClr val="tx1"/>
                        </a:solidFill>
                        <a:latin typeface="黑体" pitchFamily="2" charset="-122"/>
                        <a:ea typeface="黑体" pitchFamily="2" charset="-122"/>
                        <a:cs typeface="+mn-cs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zh-CN" altLang="en-US" sz="2400" b="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资金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100%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，且不多于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8000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元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185739">
                <a:tc vMerge="1"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二等奖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90%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，且不多于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4000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元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185739">
                <a:tc vMerge="1"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三等奖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80%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，且不多于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2000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元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185739">
                <a:tc vMerge="1"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鼓励奖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50%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，且不多于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1000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元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185739">
                <a:tc vMerge="1"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参与奖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30%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，且不多于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500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元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185739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社科论文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CN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一等奖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黑体" pitchFamily="2" charset="-122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lang="en-US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1000</a:t>
                      </a:r>
                      <a:r>
                        <a:rPr lang="zh-CN" altLang="en-US" sz="2400" kern="1200" dirty="0" smtClean="0">
                          <a:solidFill>
                            <a:schemeClr val="tx1"/>
                          </a:solidFill>
                          <a:latin typeface="黑体" pitchFamily="2" charset="-122"/>
                          <a:ea typeface="黑体" pitchFamily="2" charset="-122"/>
                          <a:cs typeface="+mn-cs"/>
                        </a:rPr>
                        <a:t>元</a:t>
                      </a:r>
                      <a:endParaRPr lang="en-US" altLang="zh-CN" sz="2400" kern="1200" dirty="0" smtClean="0">
                        <a:solidFill>
                          <a:schemeClr val="tx1"/>
                        </a:solidFill>
                        <a:latin typeface="黑体" pitchFamily="2" charset="-122"/>
                        <a:ea typeface="黑体" pitchFamily="2" charset="-122"/>
                        <a:cs typeface="+mn-cs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609600"/>
          </a:xfrm>
        </p:spPr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奖励办法</a:t>
            </a:r>
            <a:endParaRPr lang="en-US" altLang="zh-CN" sz="32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AB511D8-51E3-4702-A594-85B2AE69AEF7}" type="slidenum">
              <a:rPr lang="zh-CN" altLang="en-US" smtClean="0"/>
              <a:pPr/>
              <a:t>23</a:t>
            </a:fld>
            <a:endParaRPr lang="en-US" altLang="zh-CN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00808"/>
            <a:ext cx="8784976" cy="4168782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Char char="p"/>
            </a:pPr>
            <a:r>
              <a:rPr lang="zh-CN" altLang="en-US" sz="30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特别奖励</a:t>
            </a:r>
            <a:endParaRPr lang="en-US" altLang="zh-CN" sz="3000" b="1" kern="1200" dirty="0" smtClean="0">
              <a:solidFill>
                <a:srgbClr val="C00000"/>
              </a:solidFill>
              <a:latin typeface="黑体"/>
              <a:ea typeface="黑体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8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专利、</a:t>
            </a:r>
            <a:r>
              <a:rPr lang="en-US" altLang="zh-CN" sz="28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EI</a:t>
            </a:r>
            <a:r>
              <a:rPr lang="zh-CN" altLang="en-US" sz="28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、</a:t>
            </a:r>
            <a:r>
              <a:rPr lang="en-US" altLang="zh-CN" sz="28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SCI</a:t>
            </a:r>
            <a:r>
              <a:rPr lang="zh-CN" altLang="en-US" sz="28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论文发表的，每个</a:t>
            </a:r>
            <a:r>
              <a:rPr lang="en-US" altLang="zh-CN" sz="28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/</a:t>
            </a:r>
            <a:r>
              <a:rPr lang="zh-CN" altLang="en-US" sz="28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篇额外奖励</a:t>
            </a:r>
            <a:r>
              <a:rPr lang="en-US" altLang="zh-CN" sz="28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1000</a:t>
            </a:r>
            <a:r>
              <a:rPr lang="zh-CN" altLang="en-US" sz="28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元</a:t>
            </a:r>
            <a:endParaRPr lang="en-US" altLang="zh-CN" sz="2800" b="1" kern="1200" dirty="0" smtClean="0">
              <a:solidFill>
                <a:srgbClr val="C00000"/>
              </a:solidFill>
              <a:latin typeface="黑体"/>
              <a:ea typeface="黑体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8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鼓励参加创业计划竞赛，增加如下奖励：</a:t>
            </a:r>
            <a:endParaRPr lang="en-US" altLang="zh-CN" sz="2800" b="1" kern="1200" dirty="0" smtClean="0">
              <a:solidFill>
                <a:srgbClr val="0000CC"/>
              </a:solidFill>
              <a:latin typeface="黑体"/>
              <a:ea typeface="黑体"/>
            </a:endParaRPr>
          </a:p>
          <a:p>
            <a:pPr lvl="2">
              <a:buFont typeface="Arial" pitchFamily="34" charset="0"/>
              <a:buChar char="•"/>
            </a:pP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一等奖，一次性奖励</a:t>
            </a:r>
            <a:r>
              <a:rPr lang="en-US" altLang="zh-CN" sz="26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4000</a:t>
            </a:r>
            <a:r>
              <a:rPr lang="zh-CN" altLang="en-US" sz="26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元</a:t>
            </a:r>
            <a:endParaRPr lang="en-US" altLang="zh-CN" sz="2600" b="1" kern="1200" dirty="0" smtClean="0">
              <a:solidFill>
                <a:srgbClr val="C00000"/>
              </a:solidFill>
              <a:latin typeface="黑体"/>
              <a:ea typeface="黑体"/>
            </a:endParaRPr>
          </a:p>
          <a:p>
            <a:pPr lvl="2">
              <a:buFont typeface="Arial" pitchFamily="34" charset="0"/>
              <a:buChar char="•"/>
            </a:pP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二等奖</a:t>
            </a:r>
            <a:r>
              <a:rPr lang="zh-CN" altLang="en-US" sz="2600" b="1" kern="1200" dirty="0">
                <a:solidFill>
                  <a:srgbClr val="0000CC"/>
                </a:solidFill>
                <a:latin typeface="黑体"/>
                <a:ea typeface="黑体"/>
              </a:rPr>
              <a:t>，</a:t>
            </a: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一次性奖励</a:t>
            </a:r>
            <a:r>
              <a:rPr lang="en-US" altLang="zh-CN" sz="26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1000</a:t>
            </a:r>
            <a:r>
              <a:rPr lang="zh-CN" altLang="en-US" sz="26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元</a:t>
            </a:r>
            <a:endParaRPr lang="en-US" altLang="zh-CN" sz="2600" b="1" kern="1200" dirty="0" smtClean="0">
              <a:solidFill>
                <a:srgbClr val="C00000"/>
              </a:solidFill>
              <a:latin typeface="黑体"/>
              <a:ea typeface="黑体"/>
            </a:endParaRPr>
          </a:p>
          <a:p>
            <a:pPr lvl="2">
              <a:buFont typeface="Arial" pitchFamily="34" charset="0"/>
              <a:buChar char="•"/>
            </a:pPr>
            <a:endParaRPr lang="en-US" altLang="zh-CN" sz="2600" b="1" kern="1200" dirty="0">
              <a:solidFill>
                <a:srgbClr val="C00000"/>
              </a:solidFill>
              <a:latin typeface="黑体"/>
              <a:ea typeface="黑体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609600"/>
          </a:xfrm>
        </p:spPr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奖励办法</a:t>
            </a:r>
            <a:endParaRPr lang="en-US" altLang="zh-CN" sz="32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27269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AB511D8-51E3-4702-A594-85B2AE69AEF7}" type="slidenum">
              <a:rPr lang="zh-CN" altLang="en-US" smtClean="0"/>
              <a:pPr/>
              <a:t>24</a:t>
            </a:fld>
            <a:endParaRPr lang="en-US" altLang="zh-CN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00808"/>
            <a:ext cx="8616981" cy="4168782"/>
          </a:xfrm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Char char="p"/>
            </a:pPr>
            <a:r>
              <a:rPr lang="zh-CN" altLang="en-US" sz="30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特别鼓励</a:t>
            </a:r>
            <a:endParaRPr lang="en-US" altLang="zh-CN" sz="3000" b="1" kern="1200" dirty="0" smtClean="0">
              <a:solidFill>
                <a:srgbClr val="C00000"/>
              </a:solidFill>
              <a:latin typeface="黑体"/>
              <a:ea typeface="黑体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对于本届“冯如杯”学生学术科技作品竞赛</a:t>
            </a:r>
            <a:r>
              <a:rPr lang="zh-CN" altLang="en-US" sz="26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科技发明制作类获奖</a:t>
            </a: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作品（且为参与计分项目），若其作品核心创意参加过往届 </a:t>
            </a:r>
            <a:r>
              <a:rPr lang="en-US" altLang="zh-CN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“</a:t>
            </a: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冯如杯”学生创意大赛并获奖，且该</a:t>
            </a:r>
            <a:r>
              <a:rPr lang="zh-CN" altLang="en-US" sz="26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科技作品竞赛</a:t>
            </a: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获奖</a:t>
            </a:r>
            <a:r>
              <a:rPr lang="zh-CN" altLang="en-US" sz="26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作品作者团队包含此创意大赛获奖作品作者</a:t>
            </a: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，则该科技作品竞赛获奖作品第一作者所在学院可获得奖励。</a:t>
            </a:r>
            <a:endParaRPr lang="en-US" altLang="zh-CN" sz="2600" b="1" kern="1200" dirty="0" smtClean="0">
              <a:solidFill>
                <a:srgbClr val="0000CC"/>
              </a:solidFill>
              <a:latin typeface="黑体"/>
              <a:ea typeface="黑体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作品</a:t>
            </a:r>
            <a:r>
              <a:rPr lang="zh-CN" altLang="en-US" sz="2600" b="1" kern="1200" dirty="0">
                <a:solidFill>
                  <a:srgbClr val="0000CC"/>
                </a:solidFill>
                <a:latin typeface="黑体"/>
                <a:ea typeface="黑体"/>
              </a:rPr>
              <a:t>核心技术参加过本届或往届“冯如杯”学生</a:t>
            </a:r>
            <a:r>
              <a:rPr lang="zh-CN" altLang="en-US" sz="2600" b="1" kern="1200" dirty="0">
                <a:solidFill>
                  <a:srgbClr val="C00000"/>
                </a:solidFill>
                <a:latin typeface="黑体"/>
                <a:ea typeface="黑体"/>
              </a:rPr>
              <a:t>学术科技作品</a:t>
            </a:r>
            <a:r>
              <a:rPr lang="zh-CN" altLang="en-US" sz="2600" b="1" kern="1200" dirty="0" smtClean="0">
                <a:solidFill>
                  <a:srgbClr val="C00000"/>
                </a:solidFill>
                <a:latin typeface="黑体"/>
                <a:ea typeface="黑体"/>
              </a:rPr>
              <a:t>竞赛和创意设计大赛</a:t>
            </a:r>
            <a:r>
              <a:rPr lang="zh-CN" altLang="en-US" sz="2600" b="1" kern="1200" dirty="0" smtClean="0">
                <a:solidFill>
                  <a:srgbClr val="0000CC"/>
                </a:solidFill>
                <a:latin typeface="黑体"/>
                <a:ea typeface="黑体"/>
              </a:rPr>
              <a:t>并</a:t>
            </a:r>
            <a:r>
              <a:rPr lang="zh-CN" altLang="en-US" sz="2600" b="1" kern="1200" dirty="0">
                <a:solidFill>
                  <a:srgbClr val="0000CC"/>
                </a:solidFill>
                <a:latin typeface="黑体"/>
                <a:ea typeface="黑体"/>
              </a:rPr>
              <a:t>获奖，且该</a:t>
            </a:r>
            <a:r>
              <a:rPr lang="zh-CN" altLang="en-US" sz="2600" b="1" kern="1200" dirty="0">
                <a:solidFill>
                  <a:srgbClr val="C00000"/>
                </a:solidFill>
                <a:latin typeface="黑体"/>
                <a:ea typeface="黑体"/>
              </a:rPr>
              <a:t>创业计划竞赛</a:t>
            </a:r>
            <a:r>
              <a:rPr lang="zh-CN" altLang="en-US" sz="2600" b="1" kern="1200" dirty="0">
                <a:solidFill>
                  <a:srgbClr val="0000CC"/>
                </a:solidFill>
                <a:latin typeface="黑体"/>
                <a:ea typeface="黑体"/>
              </a:rPr>
              <a:t>获奖作品</a:t>
            </a:r>
            <a:r>
              <a:rPr lang="zh-CN" altLang="en-US" sz="2600" b="1" kern="1200" dirty="0">
                <a:solidFill>
                  <a:srgbClr val="C00000"/>
                </a:solidFill>
                <a:latin typeface="黑体"/>
                <a:ea typeface="黑体"/>
              </a:rPr>
              <a:t>作者团队包含此科技作品竞赛获奖作品作者</a:t>
            </a:r>
            <a:r>
              <a:rPr lang="zh-CN" altLang="en-US" sz="2600" b="1" kern="1200" dirty="0">
                <a:solidFill>
                  <a:srgbClr val="0000CC"/>
                </a:solidFill>
                <a:latin typeface="黑体"/>
                <a:ea typeface="黑体"/>
              </a:rPr>
              <a:t>。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609600"/>
          </a:xfrm>
        </p:spPr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奖励办法</a:t>
            </a:r>
            <a:endParaRPr lang="en-US" altLang="zh-CN" sz="32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92105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70080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z="28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Rectangle 556"/>
          <p:cNvSpPr txBox="1">
            <a:spLocks noChangeArrowheads="1"/>
          </p:cNvSpPr>
          <p:nvPr/>
        </p:nvSpPr>
        <p:spPr bwMode="auto">
          <a:xfrm>
            <a:off x="0" y="1772816"/>
            <a:ext cx="91440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冯如杯一等奖第一作者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zh-CN" altLang="en-US" sz="32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成绩进入前</a:t>
            </a:r>
            <a:r>
              <a:rPr lang="en-US" altLang="zh-CN" sz="32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30%</a:t>
            </a:r>
            <a:r>
              <a:rPr lang="zh-CN" altLang="en-US" sz="32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，直接保研，名额单列</a:t>
            </a:r>
          </a:p>
          <a:p>
            <a:pPr>
              <a:lnSpc>
                <a:spcPct val="80000"/>
              </a:lnSpc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杯获奖作者在保研过程中的加分政策（加入平均分）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一等奖 </a:t>
            </a:r>
            <a:r>
              <a:rPr lang="en-US" altLang="zh-CN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1.0</a:t>
            </a: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分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二等奖 </a:t>
            </a:r>
            <a:r>
              <a:rPr lang="en-US" altLang="zh-CN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0.5</a:t>
            </a: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分</a:t>
            </a: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三等奖 </a:t>
            </a:r>
            <a:r>
              <a:rPr lang="en-US" altLang="zh-CN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0.3</a:t>
            </a: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分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altLang="zh-CN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每一项目根据工作量百分比分配加分，争取增加比例</a:t>
            </a:r>
            <a:r>
              <a:rPr lang="en-US" altLang="zh-CN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杯获奖作者基点学分奖励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政策（出国看绩点学分）</a:t>
            </a:r>
            <a:endParaRPr lang="zh-CN" altLang="en-US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一等奖 </a:t>
            </a:r>
            <a:r>
              <a:rPr lang="en-US" altLang="zh-CN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学分</a:t>
            </a:r>
            <a:endParaRPr lang="en-US" altLang="zh-CN" sz="2400" dirty="0" smtClean="0">
              <a:solidFill>
                <a:srgbClr val="3333CC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二等奖  </a:t>
            </a:r>
            <a:r>
              <a:rPr lang="en-US" altLang="zh-CN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学分</a:t>
            </a:r>
            <a:endParaRPr lang="en-US" altLang="zh-CN" sz="2400" dirty="0" smtClean="0">
              <a:solidFill>
                <a:srgbClr val="3333CC"/>
              </a:solidFill>
              <a:latin typeface="黑体" pitchFamily="49" charset="-122"/>
              <a:ea typeface="黑体" pitchFamily="49" charset="-122"/>
            </a:endParaRPr>
          </a:p>
          <a:p>
            <a:pPr algn="ctr">
              <a:lnSpc>
                <a:spcPct val="80000"/>
              </a:lnSpc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三等奖  </a:t>
            </a:r>
            <a:r>
              <a:rPr lang="en-US" altLang="zh-CN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400" dirty="0" smtClean="0">
                <a:solidFill>
                  <a:srgbClr val="3333CC"/>
                </a:solidFill>
                <a:latin typeface="黑体" pitchFamily="49" charset="-122"/>
                <a:ea typeface="黑体" pitchFamily="49" charset="-122"/>
              </a:rPr>
              <a:t>学分</a:t>
            </a:r>
            <a:endParaRPr lang="zh-CN" altLang="en-US" sz="2400" dirty="0">
              <a:solidFill>
                <a:srgbClr val="3333CC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44000" cy="6096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二、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冯如杯</a:t>
            </a:r>
            <a:r>
              <a:rPr lang="en-US" altLang="zh-CN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保研</a:t>
            </a:r>
            <a:endParaRPr lang="en-US" altLang="zh-CN" sz="2800" dirty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077045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285720" y="1857364"/>
            <a:ext cx="8629680" cy="477203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zh-CN" altLang="en-US" sz="3600" dirty="0" smtClean="0">
                <a:solidFill>
                  <a:schemeClr val="tx1"/>
                </a:solidFill>
                <a:ea typeface="黑体" pitchFamily="2" charset="-122"/>
              </a:rPr>
              <a:t>公共邮箱</a:t>
            </a:r>
          </a:p>
          <a:p>
            <a:pPr eaLnBrk="1" hangingPunct="1"/>
            <a:r>
              <a:rPr lang="en-US" altLang="zh-CN" sz="2400" b="1" dirty="0" smtClean="0">
                <a:solidFill>
                  <a:srgbClr val="C00000"/>
                </a:solidFill>
              </a:rPr>
              <a:t>smeagy@126.com</a:t>
            </a:r>
          </a:p>
          <a:p>
            <a:pPr eaLnBrk="1" hangingPunct="1"/>
            <a:r>
              <a:rPr lang="zh-CN" altLang="en-US" sz="2400" b="1" dirty="0" smtClean="0">
                <a:solidFill>
                  <a:schemeClr val="tx1"/>
                </a:solidFill>
              </a:rPr>
              <a:t>密码：</a:t>
            </a:r>
            <a:r>
              <a:rPr lang="en-US" altLang="zh-CN" sz="2400" b="1" dirty="0" err="1" smtClean="0">
                <a:solidFill>
                  <a:schemeClr val="tx1"/>
                </a:solidFill>
              </a:rPr>
              <a:t>smeafrb</a:t>
            </a:r>
            <a:endParaRPr lang="en-US" altLang="zh-CN" sz="2400" b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zh-CN" altLang="en-US" sz="2400" b="1" dirty="0" smtClean="0">
                <a:solidFill>
                  <a:schemeClr val="tx1"/>
                </a:solidFill>
              </a:rPr>
              <a:t>主要用于冯如杯竞赛过程中发各类通知</a:t>
            </a:r>
          </a:p>
          <a:p>
            <a:pPr eaLnBrk="1" hangingPunct="1"/>
            <a:r>
              <a:rPr lang="zh-CN" altLang="en-US" sz="3600" dirty="0" smtClean="0">
                <a:solidFill>
                  <a:schemeClr val="tx1"/>
                </a:solidFill>
                <a:ea typeface="黑体" pitchFamily="2" charset="-122"/>
              </a:rPr>
              <a:t>交材料邮箱</a:t>
            </a:r>
          </a:p>
          <a:p>
            <a:pPr eaLnBrk="1" hangingPunct="1"/>
            <a:r>
              <a:rPr lang="en-US" altLang="zh-CN" sz="2400" b="1" dirty="0" smtClean="0">
                <a:solidFill>
                  <a:srgbClr val="C00000"/>
                </a:solidFill>
              </a:rPr>
              <a:t>smeadb25@126.com</a:t>
            </a:r>
          </a:p>
          <a:p>
            <a:pPr eaLnBrk="1" hangingPunct="1"/>
            <a:r>
              <a:rPr lang="zh-CN" altLang="en-US" sz="2400" b="1" dirty="0" smtClean="0">
                <a:solidFill>
                  <a:schemeClr val="tx1"/>
                </a:solidFill>
              </a:rPr>
              <a:t>主要用于冯如杯报名表和报名信息的上交</a:t>
            </a:r>
          </a:p>
          <a:p>
            <a:pPr eaLnBrk="1" hangingPunct="1"/>
            <a:r>
              <a:rPr lang="zh-CN" altLang="en-US" sz="3600" dirty="0" smtClean="0">
                <a:solidFill>
                  <a:schemeClr val="tx1"/>
                </a:solidFill>
                <a:ea typeface="黑体" pitchFamily="2" charset="-122"/>
              </a:rPr>
              <a:t>飞信</a:t>
            </a:r>
          </a:p>
          <a:p>
            <a:pPr eaLnBrk="1" hangingPunct="1"/>
            <a:r>
              <a:rPr lang="zh-CN" altLang="en-US" sz="2400" b="1" dirty="0" smtClean="0">
                <a:solidFill>
                  <a:schemeClr val="tx1"/>
                </a:solidFill>
              </a:rPr>
              <a:t>主要用于紧急事务的通知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692696"/>
            <a:ext cx="91440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9pPr>
          </a:lstStyle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三、联系方式</a:t>
            </a:r>
            <a:endParaRPr lang="en-US" altLang="zh-CN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692696"/>
            <a:ext cx="91440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9pPr>
          </a:lstStyle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四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、现有项目</a:t>
            </a:r>
            <a:endParaRPr lang="en-US" altLang="zh-CN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876981"/>
              </p:ext>
            </p:extLst>
          </p:nvPr>
        </p:nvGraphicFramePr>
        <p:xfrm>
          <a:off x="0" y="1628804"/>
          <a:ext cx="8964488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244"/>
                <a:gridCol w="4482244"/>
              </a:tblGrid>
              <a:tr h="378042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项目作品全称</a:t>
                      </a:r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论文题目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第一作者姓名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对转双转子航模电机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邓汉强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便携式无人侦察机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易品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伽马函数的极限进阶的研究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庄子龙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CV</a:t>
                      </a:r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导航与伯努利原理验证的飞行器平台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罗超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基于</a:t>
                      </a:r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SMA</a:t>
                      </a:r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驱动的柔性仿生水下推进器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韩广宇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基于</a:t>
                      </a:r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vrep</a:t>
                      </a:r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平台的虚拟模拟实验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白萌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潜水、水面、飞行三用船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周文彬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履带式车辆的液气悬挂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凌轩哲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大型壁板类特征型腔智能加工系统优化方案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殷悦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多环境自适应机器人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冯一沛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基于计算机视觉的移动终端手势识别系统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董洪义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69626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692696"/>
            <a:ext cx="91440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9pPr>
          </a:lstStyle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四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、现有项目</a:t>
            </a:r>
            <a:endParaRPr lang="en-US" altLang="zh-CN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292497"/>
              </p:ext>
            </p:extLst>
          </p:nvPr>
        </p:nvGraphicFramePr>
        <p:xfrm>
          <a:off x="0" y="1628804"/>
          <a:ext cx="8964488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244"/>
                <a:gridCol w="4482244"/>
              </a:tblGrid>
              <a:tr h="378042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项目作品全称</a:t>
                      </a:r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论文题目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第一作者姓名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多鳍水下仿生机器人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李瑞杭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四旋翼飞行车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张子健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海空一体化平台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马廷军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仿生鱼侧线传感系统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吴昊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自行车智能识别系统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李爽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基于</a:t>
                      </a:r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ios</a:t>
                      </a:r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系统的雾霾简易测评手机应用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杨力伟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衣物智能管理衣柜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梁晓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智能家居控制系统平台桌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苗立学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玻璃清洁机器人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宋晓刚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三维测绘机器人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李鹏宇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自组装机器人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聂世琳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72682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692696"/>
            <a:ext cx="9144000" cy="609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5400">
                <a:solidFill>
                  <a:schemeClr val="bg1"/>
                </a:solidFill>
                <a:latin typeface="Franklin Gothic Heavy" pitchFamily="34" charset="0"/>
              </a:defRPr>
            </a:lvl9pPr>
          </a:lstStyle>
          <a:p>
            <a:r>
              <a:rPr lang="zh-CN" altLang="en-US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四</a:t>
            </a:r>
            <a:r>
              <a:rPr lang="zh-CN" altLang="en-US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、现有项目</a:t>
            </a:r>
            <a:endParaRPr lang="en-US" altLang="zh-CN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999224"/>
              </p:ext>
            </p:extLst>
          </p:nvPr>
        </p:nvGraphicFramePr>
        <p:xfrm>
          <a:off x="0" y="1628804"/>
          <a:ext cx="8964488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244"/>
                <a:gridCol w="4482244"/>
              </a:tblGrid>
              <a:tr h="378042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项目作品全称</a:t>
                      </a:r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论文题目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第一作者姓名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夜视避障多轮车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柴向晓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对美国所推动的颜色革命</a:t>
                      </a:r>
                      <a:r>
                        <a:rPr lang="en-US" altLang="zh-CN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/</a:t>
                      </a:r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和平演变的手段分析及反制措施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尹天杰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被动式机械变型结构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张容哲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智能立体车库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庄子龙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关于全身外骨骼机器人的设计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谢福宝</a:t>
                      </a: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仿飞鼠机器人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吴</a:t>
                      </a:r>
                      <a:r>
                        <a:rPr lang="zh-CN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晓鸣</a:t>
                      </a:r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  <a:tr h="378042"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52183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4" y="1700808"/>
            <a:ext cx="8616981" cy="4896842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en-US" altLang="zh-CN" sz="2800" b="1" kern="12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24</a:t>
            </a:r>
            <a:r>
              <a:rPr lang="zh-CN" altLang="en-US" sz="2800" b="1" kern="12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届冯如杯参赛情况</a:t>
            </a:r>
            <a:endParaRPr lang="en-US" altLang="zh-CN" sz="2800" b="1" kern="1200" dirty="0" smtClean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7046913" y="6453212"/>
            <a:ext cx="2133600" cy="476250"/>
          </a:xfrm>
        </p:spPr>
        <p:txBody>
          <a:bodyPr/>
          <a:lstStyle/>
          <a:p>
            <a:pPr>
              <a:defRPr/>
            </a:pPr>
            <a:fld id="{9FF16CA4-92DE-4A41-8414-216D8514E7CC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14" name="AutoShape 18"/>
          <p:cNvSpPr>
            <a:spLocks noChangeArrowheads="1"/>
          </p:cNvSpPr>
          <p:nvPr/>
        </p:nvSpPr>
        <p:spPr bwMode="auto">
          <a:xfrm rot="5400000">
            <a:off x="4290219" y="1779912"/>
            <a:ext cx="777875" cy="607223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9" name="Group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308494"/>
              </p:ext>
            </p:extLst>
          </p:nvPr>
        </p:nvGraphicFramePr>
        <p:xfrm>
          <a:off x="642910" y="2271409"/>
          <a:ext cx="8001055" cy="2381727"/>
        </p:xfrm>
        <a:graphic>
          <a:graphicData uri="http://schemas.openxmlformats.org/drawingml/2006/table">
            <a:tbl>
              <a:tblPr/>
              <a:tblGrid>
                <a:gridCol w="1227958"/>
                <a:gridCol w="4946770"/>
                <a:gridCol w="1826327"/>
              </a:tblGrid>
              <a:tr h="47017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黑体" pitchFamily="2" charset="-122"/>
                          <a:cs typeface="Arial" charset="0"/>
                        </a:rPr>
                        <a:t>序号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黑体" pitchFamily="2" charset="-122"/>
                        </a:rPr>
                        <a:t>类别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黑体" pitchFamily="2" charset="-122"/>
                        </a:rPr>
                        <a:t>参赛数量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</a:tr>
              <a:tr h="501047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  <a:cs typeface="+mn-cs"/>
                        </a:rPr>
                        <a:t>1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  <a:cs typeface="+mn-cs"/>
                        </a:rPr>
                        <a:t>科技作品竞赛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  <a:cs typeface="+mn-cs"/>
                        </a:rPr>
                        <a:t>35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470170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2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自然科学社会科学论文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5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470170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4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创意论文大赛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180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470170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5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创业计划大赛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2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51620" y="4866975"/>
            <a:ext cx="6840760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科技作品竞赛一等奖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项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科技作品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竞赛二等奖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项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Char char="Ø"/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科技作品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竞赛三等奖</a:t>
            </a:r>
            <a:r>
              <a:rPr lang="en-US" altLang="zh-CN" sz="2800" dirty="0" smtClean="0"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项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一、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24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届冯如杯参赛情况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47153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692696"/>
            <a:ext cx="3481387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 descr="x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736" y="727621"/>
            <a:ext cx="647700" cy="647700"/>
          </a:xfrm>
          <a:prstGeom prst="rect">
            <a:avLst/>
          </a:prstGeom>
          <a:noFill/>
          <a:effectLst>
            <a:outerShdw dist="35921" dir="2700000" algn="ctr" rotWithShape="0">
              <a:srgbClr val="000000"/>
            </a:outerShdw>
          </a:effec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42911" y="2626156"/>
            <a:ext cx="8471972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>
                <a:solidFill>
                  <a:schemeClr val="bg1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rgbClr val="000099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rgbClr val="000099"/>
                </a:solidFill>
                <a:latin typeface="+mn-lt"/>
              </a:defRPr>
            </a:lvl9pPr>
          </a:lstStyle>
          <a:p>
            <a:pPr algn="ctr"/>
            <a:r>
              <a:rPr lang="zh-CN" altLang="en-US" sz="96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谢谢</a:t>
            </a:r>
            <a:r>
              <a:rPr lang="zh-CN" altLang="en-US" sz="9600" dirty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！</a:t>
            </a:r>
            <a:endParaRPr lang="en-US" altLang="zh-CN" sz="9600" dirty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86787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4" y="1628800"/>
            <a:ext cx="8616981" cy="4968850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zh-CN" altLang="en-US" sz="2800" b="1" kern="12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按类别分</a:t>
            </a:r>
            <a:endParaRPr lang="en-US" altLang="zh-CN" sz="2800" b="1" kern="1200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16CA4-92DE-4A41-8414-216D8514E7CC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graphicFrame>
        <p:nvGraphicFramePr>
          <p:cNvPr id="6" name="Group 115"/>
          <p:cNvGraphicFramePr>
            <a:graphicFrameLocks noGrp="1"/>
          </p:cNvGraphicFramePr>
          <p:nvPr/>
        </p:nvGraphicFramePr>
        <p:xfrm>
          <a:off x="4786314" y="1941512"/>
          <a:ext cx="4143403" cy="4273570"/>
        </p:xfrm>
        <a:graphic>
          <a:graphicData uri="http://schemas.openxmlformats.org/drawingml/2006/table">
            <a:tbl>
              <a:tblPr/>
              <a:tblGrid>
                <a:gridCol w="714380"/>
                <a:gridCol w="2643206"/>
                <a:gridCol w="785817"/>
              </a:tblGrid>
              <a:tr h="585788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黑体" pitchFamily="2" charset="-122"/>
                          <a:cs typeface="Arial" charset="0"/>
                        </a:rPr>
                        <a:t>序号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黑体" pitchFamily="2" charset="-122"/>
                        </a:rPr>
                        <a:t>类别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黑体" pitchFamily="2" charset="-122"/>
                        </a:rPr>
                        <a:t>满分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2"/>
                      <a:srcRect/>
                      <a:stretch>
                        <a:fillRect/>
                      </a:stretch>
                    </a:blip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科技作品竞赛得分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600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2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创意设计大赛得分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200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3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创业计划大赛得分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100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560405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4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成果转化得分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100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5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交叉学科得分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100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609600" marR="0" lvl="0" indent="-60960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6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作品孵化得分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100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  <a:tr h="533400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合计</a:t>
                      </a:r>
                    </a:p>
                  </a:txBody>
                  <a:tcPr marL="18288" marR="0" marT="9144" marB="9144" anchor="ctr" horzOverflow="overflow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黑体" pitchFamily="2" charset="-122"/>
                      </a:endParaRP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5000"/>
                        </a:lnSpc>
                        <a:spcBef>
                          <a:spcPct val="5000"/>
                        </a:spcBef>
                        <a:spcAft>
                          <a:spcPct val="0"/>
                        </a:spcAft>
                        <a:buClr>
                          <a:srgbClr val="04267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1000</a:t>
                      </a:r>
                    </a:p>
                  </a:txBody>
                  <a:tcPr marL="18288" marR="0" marT="9144" marB="9144" anchor="ctr" horzOverflow="overflow">
                    <a:lnL w="12700" cap="flat" cmpd="sng" algn="ctr">
                      <a:solidFill>
                        <a:srgbClr val="07017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1E4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rgbClr val="FFFFFF"/>
                        </a:gs>
                        <a:gs pos="100000">
                          <a:srgbClr val="CCCC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sp>
        <p:nvSpPr>
          <p:cNvPr id="7" name="AutoShape 3"/>
          <p:cNvSpPr>
            <a:spLocks noChangeArrowheads="1"/>
          </p:cNvSpPr>
          <p:nvPr/>
        </p:nvSpPr>
        <p:spPr bwMode="gray">
          <a:xfrm>
            <a:off x="-32" y="2005034"/>
            <a:ext cx="4857784" cy="4352924"/>
          </a:xfrm>
          <a:prstGeom prst="rightArrow">
            <a:avLst>
              <a:gd name="adj1" fmla="val 79306"/>
              <a:gd name="adj2" fmla="val 31485"/>
            </a:avLst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blackWhite">
          <a:xfrm>
            <a:off x="142844" y="3643314"/>
            <a:ext cx="3594758" cy="95911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zh-CN" altLang="en-US" sz="2800" dirty="0" smtClean="0">
                <a:solidFill>
                  <a:schemeClr val="bg1"/>
                </a:solidFill>
                <a:latin typeface="黑体" pitchFamily="2" charset="-122"/>
              </a:rPr>
              <a:t>学生创意大赛暨</a:t>
            </a:r>
            <a:endParaRPr lang="en-US" altLang="zh-CN" sz="2800" dirty="0" smtClean="0">
              <a:solidFill>
                <a:schemeClr val="bg1"/>
              </a:solidFill>
              <a:latin typeface="黑体" pitchFamily="2" charset="-122"/>
            </a:endParaRPr>
          </a:p>
          <a:p>
            <a:pPr algn="ctr" eaLnBrk="0" hangingPunct="0"/>
            <a:r>
              <a:rPr lang="en-US" altLang="zh-CN" sz="2800" dirty="0" smtClean="0">
                <a:solidFill>
                  <a:schemeClr val="bg1"/>
                </a:solidFill>
                <a:latin typeface="黑体" pitchFamily="2" charset="-122"/>
              </a:rPr>
              <a:t>SRTP</a:t>
            </a:r>
            <a:r>
              <a:rPr lang="zh-CN" altLang="en-US" sz="2800" dirty="0" smtClean="0">
                <a:solidFill>
                  <a:schemeClr val="bg1"/>
                </a:solidFill>
                <a:latin typeface="黑体" pitchFamily="2" charset="-122"/>
              </a:rPr>
              <a:t>选拔赛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blackWhite">
          <a:xfrm>
            <a:off x="142844" y="2357430"/>
            <a:ext cx="3594758" cy="95911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zh-CN" altLang="en-US" sz="2800" dirty="0" smtClean="0">
                <a:solidFill>
                  <a:schemeClr val="bg1"/>
                </a:solidFill>
                <a:latin typeface="黑体" pitchFamily="2" charset="-122"/>
              </a:rPr>
              <a:t>学生科技作品竞赛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blackWhite">
          <a:xfrm>
            <a:off x="142844" y="4900633"/>
            <a:ext cx="3594758" cy="95911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zh-CN" altLang="en-US" sz="2800" dirty="0" smtClean="0">
                <a:solidFill>
                  <a:schemeClr val="bg1"/>
                </a:solidFill>
                <a:latin typeface="黑体" pitchFamily="2" charset="-122"/>
              </a:rPr>
              <a:t>学生创业计划竞赛</a:t>
            </a:r>
            <a:endParaRPr lang="en-US" altLang="zh-CN" sz="2800" dirty="0" smtClean="0">
              <a:solidFill>
                <a:schemeClr val="bg1"/>
              </a:solidFill>
              <a:latin typeface="黑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57621" y="3286124"/>
            <a:ext cx="571503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黑体"/>
                <a:ea typeface="黑体"/>
              </a:rPr>
              <a:t>一</a:t>
            </a:r>
            <a:endParaRPr lang="en-US" altLang="zh-CN" sz="2800" b="1" dirty="0" smtClean="0">
              <a:solidFill>
                <a:schemeClr val="bg1"/>
              </a:solidFill>
              <a:latin typeface="黑体"/>
              <a:ea typeface="黑体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黑体"/>
                <a:ea typeface="黑体"/>
              </a:rPr>
              <a:t>杯</a:t>
            </a:r>
            <a:endParaRPr lang="en-US" altLang="zh-CN" sz="2800" b="1" dirty="0" smtClean="0">
              <a:solidFill>
                <a:schemeClr val="bg1"/>
              </a:solidFill>
              <a:latin typeface="黑体"/>
              <a:ea typeface="黑体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黑体"/>
                <a:ea typeface="黑体"/>
              </a:rPr>
              <a:t>三</a:t>
            </a:r>
            <a:endParaRPr lang="en-US" altLang="zh-CN" sz="2800" b="1" dirty="0" smtClean="0">
              <a:solidFill>
                <a:schemeClr val="bg1"/>
              </a:solidFill>
              <a:latin typeface="黑体"/>
              <a:ea typeface="黑体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黑体"/>
                <a:ea typeface="黑体"/>
              </a:rPr>
              <a:t>赛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杯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比赛</a:t>
            </a:r>
            <a:r>
              <a:rPr lang="zh-CN" altLang="en-US" sz="48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构成</a:t>
            </a:r>
          </a:p>
        </p:txBody>
      </p:sp>
    </p:spTree>
    <p:extLst>
      <p:ext uri="{BB962C8B-B14F-4D97-AF65-F5344CB8AC3E}">
        <p14:creationId xmlns:p14="http://schemas.microsoft.com/office/powerpoint/2010/main" val="158277939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4" y="1628800"/>
            <a:ext cx="8616981" cy="4968850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zh-CN" altLang="en-US" sz="2800" b="1" kern="12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按主题分</a:t>
            </a:r>
            <a:endParaRPr lang="en-US" altLang="zh-CN" sz="2800" b="1" kern="1200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16CA4-92DE-4A41-8414-216D8514E7CC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gray">
          <a:xfrm>
            <a:off x="-32" y="2005034"/>
            <a:ext cx="4857784" cy="4352924"/>
          </a:xfrm>
          <a:prstGeom prst="rightArrow">
            <a:avLst>
              <a:gd name="adj1" fmla="val 79306"/>
              <a:gd name="adj2" fmla="val 31485"/>
            </a:avLst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blackWhite">
          <a:xfrm>
            <a:off x="142844" y="3643314"/>
            <a:ext cx="3594758" cy="95911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zh-CN" altLang="en-US" sz="2800" dirty="0">
                <a:solidFill>
                  <a:schemeClr val="bg1"/>
                </a:solidFill>
                <a:latin typeface="黑体" pitchFamily="2" charset="-122"/>
              </a:rPr>
              <a:t>智慧城市</a:t>
            </a:r>
            <a:endParaRPr lang="zh-CN" altLang="en-US" sz="2800" dirty="0" smtClean="0">
              <a:solidFill>
                <a:schemeClr val="bg1"/>
              </a:solidFill>
              <a:latin typeface="黑体" pitchFamily="2" charset="-122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blackWhite">
          <a:xfrm>
            <a:off x="142844" y="2357430"/>
            <a:ext cx="3594758" cy="95911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黑体" pitchFamily="2" charset="-122"/>
              </a:rPr>
              <a:t>节能减</a:t>
            </a:r>
            <a:r>
              <a:rPr lang="zh-CN" altLang="en-US" sz="2800" dirty="0" smtClean="0">
                <a:solidFill>
                  <a:schemeClr val="bg1"/>
                </a:solidFill>
                <a:latin typeface="黑体" pitchFamily="2" charset="-122"/>
              </a:rPr>
              <a:t>排</a:t>
            </a:r>
            <a:endParaRPr lang="zh-CN" altLang="en-US" sz="2800" dirty="0">
              <a:solidFill>
                <a:schemeClr val="bg1"/>
              </a:solidFill>
              <a:latin typeface="黑体" pitchFamily="2" charset="-122"/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blackWhite">
          <a:xfrm>
            <a:off x="142844" y="4900633"/>
            <a:ext cx="3594758" cy="95911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黑体" pitchFamily="2" charset="-122"/>
              </a:rPr>
              <a:t>未来飞行器</a:t>
            </a:r>
            <a:endParaRPr lang="zh-CN" altLang="en-US" sz="2800" dirty="0">
              <a:solidFill>
                <a:schemeClr val="bg1"/>
              </a:solidFill>
              <a:latin typeface="黑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57621" y="3286124"/>
            <a:ext cx="571503" cy="18158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黑体"/>
                <a:ea typeface="黑体"/>
              </a:rPr>
              <a:t>一</a:t>
            </a:r>
            <a:endParaRPr lang="en-US" altLang="zh-CN" sz="2800" b="1" dirty="0" smtClean="0">
              <a:solidFill>
                <a:schemeClr val="bg1"/>
              </a:solidFill>
              <a:latin typeface="黑体"/>
              <a:ea typeface="黑体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黑体"/>
                <a:ea typeface="黑体"/>
              </a:rPr>
              <a:t>杯</a:t>
            </a:r>
            <a:endParaRPr lang="en-US" altLang="zh-CN" sz="2800" b="1" dirty="0" smtClean="0">
              <a:solidFill>
                <a:schemeClr val="bg1"/>
              </a:solidFill>
              <a:latin typeface="黑体"/>
              <a:ea typeface="黑体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黑体"/>
                <a:ea typeface="黑体"/>
              </a:rPr>
              <a:t>三</a:t>
            </a:r>
            <a:endParaRPr lang="en-US" altLang="zh-CN" sz="2800" b="1" dirty="0" smtClean="0">
              <a:solidFill>
                <a:schemeClr val="bg1"/>
              </a:solidFill>
              <a:latin typeface="黑体"/>
              <a:ea typeface="黑体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黑体"/>
                <a:ea typeface="黑体"/>
              </a:rPr>
              <a:t>赛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杯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比赛</a:t>
            </a:r>
            <a:r>
              <a:rPr lang="zh-CN" altLang="en-US" sz="48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构成</a:t>
            </a:r>
          </a:p>
        </p:txBody>
      </p:sp>
      <p:sp>
        <p:nvSpPr>
          <p:cNvPr id="13" name="矩形 12"/>
          <p:cNvSpPr/>
          <p:nvPr/>
        </p:nvSpPr>
        <p:spPr>
          <a:xfrm>
            <a:off x="5220072" y="2208906"/>
            <a:ext cx="3456384" cy="39703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p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各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类作品，可同时申报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参加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专项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竞赛</a:t>
            </a:r>
            <a:endParaRPr lang="en-US" altLang="zh-CN" sz="2800" dirty="0" smtClean="0">
              <a:latin typeface="黑体" pitchFamily="49" charset="-122"/>
              <a:ea typeface="黑体" pitchFamily="49" charset="-122"/>
            </a:endParaRPr>
          </a:p>
          <a:p>
            <a:pPr marL="457200" indent="-457200">
              <a:buFont typeface="Wingdings" pitchFamily="2" charset="2"/>
              <a:buChar char="p"/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同一作品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可以同时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参加多类专项竞赛</a:t>
            </a:r>
            <a:endParaRPr lang="zh-CN" altLang="en-US" sz="28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 marL="457200" indent="-457200">
              <a:buFont typeface="Wingdings" pitchFamily="2" charset="2"/>
              <a:buChar char="p"/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网上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申报时勾选专项竞赛复选框即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可</a:t>
            </a:r>
            <a:endParaRPr lang="zh-CN" altLang="en-US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60599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4" y="1628800"/>
            <a:ext cx="8616981" cy="4968850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zh-CN" altLang="en-US" sz="2800" b="1" kern="12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按阶段分</a:t>
            </a:r>
            <a:endParaRPr lang="en-US" altLang="zh-CN" sz="2800" b="1" kern="1200" dirty="0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16CA4-92DE-4A41-8414-216D8514E7CC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gray">
          <a:xfrm>
            <a:off x="-32" y="2005034"/>
            <a:ext cx="4857784" cy="4352924"/>
          </a:xfrm>
          <a:prstGeom prst="rightArrow">
            <a:avLst>
              <a:gd name="adj1" fmla="val 79306"/>
              <a:gd name="adj2" fmla="val 31485"/>
            </a:avLst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blackWhite">
          <a:xfrm>
            <a:off x="142844" y="2613897"/>
            <a:ext cx="3594758" cy="95911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shade val="46275"/>
                  <a:invGamma/>
                </a:srgb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黑体" pitchFamily="2" charset="-122"/>
              </a:rPr>
              <a:t>“华恒杯”</a:t>
            </a:r>
            <a:endParaRPr lang="zh-CN" altLang="en-US" sz="2800" dirty="0">
              <a:solidFill>
                <a:schemeClr val="bg1"/>
              </a:solidFill>
              <a:latin typeface="黑体" pitchFamily="2" charset="-122"/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blackWhite">
          <a:xfrm>
            <a:off x="142844" y="4653136"/>
            <a:ext cx="3594758" cy="959119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黑体" pitchFamily="2" charset="-122"/>
              </a:rPr>
              <a:t>“冯如杯”</a:t>
            </a:r>
            <a:endParaRPr lang="zh-CN" altLang="en-US" sz="2800" dirty="0">
              <a:solidFill>
                <a:schemeClr val="bg1"/>
              </a:solidFill>
              <a:latin typeface="黑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57621" y="3286124"/>
            <a:ext cx="571503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黑体"/>
                <a:ea typeface="黑体"/>
              </a:rPr>
              <a:t>1</a:t>
            </a:r>
          </a:p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黑体"/>
                <a:ea typeface="黑体"/>
              </a:rPr>
              <a:t>+</a:t>
            </a:r>
          </a:p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黑体"/>
                <a:ea typeface="黑体"/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杯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比赛</a:t>
            </a:r>
            <a:r>
              <a:rPr lang="zh-CN" altLang="en-US" sz="48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构成</a:t>
            </a:r>
          </a:p>
        </p:txBody>
      </p:sp>
      <p:sp>
        <p:nvSpPr>
          <p:cNvPr id="12" name="矩形 11"/>
          <p:cNvSpPr/>
          <p:nvPr/>
        </p:nvSpPr>
        <p:spPr>
          <a:xfrm>
            <a:off x="5076056" y="2780928"/>
            <a:ext cx="3770527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p"/>
            </a:pPr>
            <a:r>
              <a:rPr lang="zh-CN" altLang="en-US" sz="24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“华恒杯”一杯三赛</a:t>
            </a:r>
            <a:endParaRPr lang="en-US" altLang="zh-CN" sz="24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创意</a:t>
            </a:r>
            <a:endParaRPr lang="en-US" altLang="zh-CN" sz="24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学术作品竞赛</a:t>
            </a:r>
            <a:endParaRPr lang="en-US" altLang="zh-CN" sz="24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 marL="914400" lvl="1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创业计划竞赛</a:t>
            </a:r>
            <a:endParaRPr lang="en-US" altLang="zh-CN" sz="2400" dirty="0" smtClean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p"/>
            </a:pPr>
            <a:r>
              <a:rPr lang="zh-CN" altLang="en-US" sz="2400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优秀作品</a:t>
            </a:r>
            <a:r>
              <a:rPr lang="zh-CN" altLang="en-US" sz="2400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参加“冯如杯”</a:t>
            </a:r>
            <a:endParaRPr lang="zh-CN" altLang="en-US" sz="2400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271966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4" y="1772816"/>
            <a:ext cx="8616981" cy="4824834"/>
          </a:xfrm>
        </p:spPr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月启动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报名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立项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-14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  咨询、启动、初步成型阶段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立项</a:t>
            </a:r>
            <a:r>
              <a:rPr lang="en-US" altLang="zh-CN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调研</a:t>
            </a: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上交初审统计表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（公邮）</a:t>
            </a:r>
            <a:endParaRPr lang="zh-CN" altLang="en-US" sz="26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寻求项目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指导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2"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可</a:t>
            </a:r>
            <a:r>
              <a:rPr lang="zh-CN" altLang="en-US" sz="24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与班主任、辅导员</a:t>
            </a: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协商</a:t>
            </a: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2"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历年指导老师</a:t>
            </a: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2"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上一届优秀项目</a:t>
            </a:r>
            <a:endParaRPr lang="en-US" altLang="zh-CN" sz="24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设计</a:t>
            </a: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、制图、准备：具体需要什么</a:t>
            </a: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？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论文起草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endParaRPr lang="en-US" altLang="zh-CN" sz="2800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16CA4-92DE-4A41-8414-216D8514E7CC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杯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赛时安排</a:t>
            </a:r>
          </a:p>
        </p:txBody>
      </p:sp>
    </p:spTree>
    <p:extLst>
      <p:ext uri="{BB962C8B-B14F-4D97-AF65-F5344CB8AC3E}">
        <p14:creationId xmlns:p14="http://schemas.microsoft.com/office/powerpoint/2010/main" val="240106477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4" y="1772816"/>
            <a:ext cx="8616981" cy="4824834"/>
          </a:xfrm>
        </p:spPr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月启动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报名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立项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-14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  咨询、启动、初步成型阶段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月中 “冯如杯”初审（院</a:t>
            </a:r>
            <a:r>
              <a:rPr lang="zh-CN" altLang="en-US" sz="2800" b="1" kern="12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审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老师把关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上报预算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加工</a:t>
            </a:r>
            <a:r>
              <a:rPr lang="zh-CN" altLang="en-US" sz="2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2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6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月底加工</a:t>
            </a:r>
            <a:r>
              <a:rPr lang="zh-CN" altLang="en-US" sz="2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完成）</a:t>
            </a:r>
            <a:endParaRPr lang="en-US" altLang="zh-CN" sz="2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论文撰写（早动手）</a:t>
            </a:r>
            <a:endParaRPr lang="zh-CN" altLang="en-US" sz="26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 typeface="Wingdings" pitchFamily="2" charset="2"/>
              <a:buChar char="ü"/>
            </a:pPr>
            <a:r>
              <a:rPr lang="zh-CN" altLang="en-US" sz="26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调试</a:t>
            </a:r>
            <a:r>
              <a:rPr lang="zh-CN" altLang="en-US" sz="2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（留出足够的时间进行调试和更新）</a:t>
            </a:r>
            <a:endParaRPr lang="zh-CN" altLang="en-US" sz="26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endParaRPr lang="en-US" altLang="zh-CN" sz="26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16CA4-92DE-4A41-8414-216D8514E7CC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杯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赛时安排</a:t>
            </a:r>
          </a:p>
        </p:txBody>
      </p:sp>
    </p:spTree>
    <p:extLst>
      <p:ext uri="{BB962C8B-B14F-4D97-AF65-F5344CB8AC3E}">
        <p14:creationId xmlns:p14="http://schemas.microsoft.com/office/powerpoint/2010/main" val="363605131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4174" y="1772816"/>
            <a:ext cx="8616981" cy="4824834"/>
          </a:xfrm>
        </p:spPr>
        <p:txBody>
          <a:bodyPr/>
          <a:lstStyle/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11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月启动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报名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+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立项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-14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  咨询、启动、初步成型阶段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Aft>
                <a:spcPts val="600"/>
              </a:spcAft>
              <a:buFont typeface="Wingdings" pitchFamily="2" charset="2"/>
              <a:buChar char="p"/>
            </a:pP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2015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800" b="1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月中 “冯如杯”初审（院审）</a:t>
            </a:r>
            <a:endParaRPr lang="en-US" altLang="zh-CN" sz="2800" b="1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zh-CN" altLang="en-US" sz="2600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项目再完善</a:t>
            </a:r>
            <a:endParaRPr lang="en-US" altLang="zh-CN" sz="2600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zh-CN" altLang="en-US" sz="2600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论文再完善</a:t>
            </a:r>
            <a:endParaRPr lang="en-US" altLang="zh-CN" sz="2600" kern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spcAft>
                <a:spcPts val="600"/>
              </a:spcAft>
              <a:buFont typeface="Wingdings" pitchFamily="2" charset="2"/>
              <a:buChar char="ü"/>
            </a:pPr>
            <a:r>
              <a:rPr lang="zh-CN" altLang="en-US" sz="2600" kern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最佳状态准备参加学校比赛</a:t>
            </a:r>
            <a:endParaRPr lang="en-US" altLang="zh-CN" sz="2600" kern="12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F16CA4-92DE-4A41-8414-216D8514E7CC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25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冯如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杯</a:t>
            </a:r>
            <a:r>
              <a:rPr lang="en-US" altLang="zh-CN" dirty="0" smtClean="0"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4800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赛时安排</a:t>
            </a:r>
          </a:p>
        </p:txBody>
      </p:sp>
    </p:spTree>
    <p:extLst>
      <p:ext uri="{BB962C8B-B14F-4D97-AF65-F5344CB8AC3E}">
        <p14:creationId xmlns:p14="http://schemas.microsoft.com/office/powerpoint/2010/main" val="100768403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tstream">
  <a:themeElements>
    <a:clrScheme name="自定义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303FD"/>
      </a:hlink>
      <a:folHlink>
        <a:srgbClr val="0303FD"/>
      </a:folHlink>
    </a:clrScheme>
    <a:fontScheme name="Office 主题​​">
      <a:majorFont>
        <a:latin typeface="Franklin Gothic Heavy"/>
        <a:ea typeface=""/>
        <a:cs typeface=""/>
      </a:majorFont>
      <a:minorFont>
        <a:latin typeface="Arial Black"/>
        <a:ea typeface=""/>
        <a:cs typeface=""/>
      </a:minorFont>
    </a:fontScheme>
    <a:fmtScheme name="沉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303FD"/>
    </a:hlink>
    <a:folHlink>
      <a:srgbClr val="0303F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2655</Words>
  <Application>Microsoft Office PowerPoint</Application>
  <PresentationFormat>全屏显示(4:3)</PresentationFormat>
  <Paragraphs>364</Paragraphs>
  <Slides>30</Slides>
  <Notes>0</Notes>
  <HiddenSlides>2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黑体</vt:lpstr>
      <vt:lpstr>华文新魏</vt:lpstr>
      <vt:lpstr>宋体</vt:lpstr>
      <vt:lpstr>Arial</vt:lpstr>
      <vt:lpstr>Arial Black</vt:lpstr>
      <vt:lpstr>Calibri</vt:lpstr>
      <vt:lpstr>Franklin Gothic Heavy</vt:lpstr>
      <vt:lpstr>Times New Roman</vt:lpstr>
      <vt:lpstr>Wingdings</vt:lpstr>
      <vt:lpstr>Office 主题</vt:lpstr>
      <vt:lpstr>bitstream</vt:lpstr>
      <vt:lpstr>PowerPoint 演示文稿</vt:lpstr>
      <vt:lpstr>提纲</vt:lpstr>
      <vt:lpstr>一、24届冯如杯参赛情况</vt:lpstr>
      <vt:lpstr>二、25届冯如杯—比赛构成</vt:lpstr>
      <vt:lpstr>二、25届冯如杯—比赛构成</vt:lpstr>
      <vt:lpstr>二、25届冯如杯—比赛构成</vt:lpstr>
      <vt:lpstr>二、25届冯如杯—赛时安排</vt:lpstr>
      <vt:lpstr>二、25届冯如杯—赛时安排</vt:lpstr>
      <vt:lpstr>二、25届冯如杯—赛时安排</vt:lpstr>
      <vt:lpstr>二、25届冯如杯—赛时安排</vt:lpstr>
      <vt:lpstr>二、25届冯如杯—赛时安排</vt:lpstr>
      <vt:lpstr>二、25届冯如杯—学术作品竞赛</vt:lpstr>
      <vt:lpstr>二、25届冯如杯—学术作品竞赛</vt:lpstr>
      <vt:lpstr>二、25届冯如杯—学术作品竞赛</vt:lpstr>
      <vt:lpstr>二、25届冯如杯—学术作品竞赛</vt:lpstr>
      <vt:lpstr>二、25届冯如杯—创意论文竞赛</vt:lpstr>
      <vt:lpstr>二、25届冯如杯—创意论文竞赛</vt:lpstr>
      <vt:lpstr>二、25届冯如杯—创业计划竞赛</vt:lpstr>
      <vt:lpstr>二、25届冯如杯—创业计划竞赛</vt:lpstr>
      <vt:lpstr>二、25届冯如杯—奖励办法</vt:lpstr>
      <vt:lpstr>二、25届冯如杯—奖励办法</vt:lpstr>
      <vt:lpstr>二、25届冯如杯—奖励办法</vt:lpstr>
      <vt:lpstr>二、25届冯如杯—奖励办法</vt:lpstr>
      <vt:lpstr>二、25届冯如杯—奖励办法</vt:lpstr>
      <vt:lpstr>二、25届冯如杯—保研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Sicheng Yang</dc:creator>
  <cp:lastModifiedBy>人风</cp:lastModifiedBy>
  <cp:revision>95</cp:revision>
  <dcterms:created xsi:type="dcterms:W3CDTF">2012-05-21T03:18:13Z</dcterms:created>
  <dcterms:modified xsi:type="dcterms:W3CDTF">2014-11-28T12:44:17Z</dcterms:modified>
</cp:coreProperties>
</file>